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8" r:id="rId11"/>
    <p:sldId id="265" r:id="rId12"/>
    <p:sldId id="266" r:id="rId13"/>
    <p:sldId id="267" r:id="rId14"/>
    <p:sldId id="268" r:id="rId15"/>
    <p:sldId id="269" r:id="rId16"/>
    <p:sldId id="277" r:id="rId17"/>
    <p:sldId id="270" r:id="rId18"/>
    <p:sldId id="279" r:id="rId19"/>
    <p:sldId id="272" r:id="rId20"/>
    <p:sldId id="271" r:id="rId21"/>
    <p:sldId id="275" r:id="rId22"/>
    <p:sldId id="274" r:id="rId23"/>
    <p:sldId id="276" r:id="rId24"/>
    <p:sldId id="273"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73" d="100"/>
          <a:sy n="73" d="100"/>
        </p:scale>
        <p:origin x="4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4194633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69687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02677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17405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93359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0E871251-58F9-4AD4-9BD1-834823CA5695}" type="datetimeFigureOut">
              <a:rPr lang="de-DE" smtClean="0"/>
              <a:t>06.12.2020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07688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0E871251-58F9-4AD4-9BD1-834823CA5695}" type="datetimeFigureOut">
              <a:rPr lang="de-DE" smtClean="0"/>
              <a:t>06.12.2020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98074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0E871251-58F9-4AD4-9BD1-834823CA5695}" type="datetimeFigureOut">
              <a:rPr lang="de-DE" smtClean="0"/>
              <a:t>06.12.2020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94048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E871251-58F9-4AD4-9BD1-834823CA5695}" type="datetimeFigureOut">
              <a:rPr lang="de-DE" smtClean="0"/>
              <a:t>06.12.2020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46727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0E871251-58F9-4AD4-9BD1-834823CA5695}" type="datetimeFigureOut">
              <a:rPr lang="de-DE" smtClean="0"/>
              <a:t>06.12.2020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520021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0E871251-58F9-4AD4-9BD1-834823CA5695}" type="datetimeFigureOut">
              <a:rPr lang="de-DE" smtClean="0"/>
              <a:t>06.12.2020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671921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71251-58F9-4AD4-9BD1-834823CA5695}" type="datetimeFigureOut">
              <a:rPr lang="de-DE" smtClean="0"/>
              <a:t>06.12.2020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D4D42-5CA0-494E-8689-9D6643125817}" type="slidenum">
              <a:rPr lang="de-DE" smtClean="0"/>
              <a:t>‹Nr.›</a:t>
            </a:fld>
            <a:endParaRPr lang="de-DE"/>
          </a:p>
        </p:txBody>
      </p:sp>
    </p:spTree>
    <p:extLst>
      <p:ext uri="{BB962C8B-B14F-4D97-AF65-F5344CB8AC3E}">
        <p14:creationId xmlns:p14="http://schemas.microsoft.com/office/powerpoint/2010/main" val="373271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neurologen-und-psychiater-im-netz.org/kinder-jugend-psychiatrie/erkrankungen/tic-stoerungentourette-syndrom/stoerungsbil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eurologen-und-psychiater-im-netz.org/kinder-jugend-psychiatrie/therapie/" TargetMode="External"/><Relationship Id="rId2" Type="http://schemas.openxmlformats.org/officeDocument/2006/relationships/hyperlink" Target="http://www.neurologen-und-psychiater-im-netz.org/kinder-jugend-psychiatrie/erkrankungen/angststoerungen/angststoerungen-bei-kindern-und-jugendlichen/"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neurologen-und-psychiater-im-netz.org/kinder-jugend-psychiatrie/erkrankungen/aufmerksamkeitsdefizit-hyperaktivitaetsstoerung-adhs/was-ist-adh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meyers-hamburg.com/" TargetMode="External"/><Relationship Id="rId2" Type="http://schemas.openxmlformats.org/officeDocument/2006/relationships/hyperlink" Target="http://www.meyers-dorsten.com/"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neurologen-und-psychiater-im-netz.org/psychiatrie-psychosomatik-psychotherapie/therapie/entspannungsverfahren/progressive-muskelentspannu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h-ta.de/" TargetMode="External"/><Relationship Id="rId2" Type="http://schemas.openxmlformats.org/officeDocument/2006/relationships/hyperlink" Target="http://www.tourette-gesellschaft.de/"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hyperlink" Target="http://www.neurologen-und-psychiater-im-netz.org/kinder-jugend-psychiatrie/erkrankungen/tic-stoerungentourette-syndrom/was-sind-tic-stoerungenist-das-tourette-syndrom/" TargetMode="External"/><Relationship Id="rId2" Type="http://schemas.openxmlformats.org/officeDocument/2006/relationships/hyperlink" Target="http://iacapap.org/wp-content/uploads/H.2-TIC-DISORDERS-072012.pdf"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sozialpsychiatrisches-centrum-dr-meyers.de/"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lq0DNkh4a-o" TargetMode="External"/><Relationship Id="rId2" Type="http://schemas.openxmlformats.org/officeDocument/2006/relationships/hyperlink" Target="http://www.ardmediathek.de/tv/defacto/Schicksal-Tourette-Syndrom-Ein-Leben-i/hr-fernsehen/Video?documentId=29977564&amp;bcastId=343738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neurologen-und-psychiater-im-netz.org/glossar/?tx_mksglossary_pi1%5bshowUid%5d=80&amp;cHash=a65dd5fe1c991dabbf401cbef12fe529" TargetMode="External"/><Relationship Id="rId2" Type="http://schemas.openxmlformats.org/officeDocument/2006/relationships/hyperlink" Target="http://www.neurologen-und-psychiater-im-netz.org/glossar/?tx_mksglossary_pi1%5bshowUid%5d=79&amp;cHash=42240cba6c200d63bed52e8dd1340e30"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hyperlink" Target="http://www.neurologen-und-psychiater-im-netz.org/glossar/?tx_mksglossary_pi1%5bshowUid%5d=82&amp;cHash=608cff770f014d868e67c416f33a6f3d" TargetMode="External"/><Relationship Id="rId2" Type="http://schemas.openxmlformats.org/officeDocument/2006/relationships/hyperlink" Target="http://www.neurologen-und-psychiater-im-netz.org/glossar/?tx_mksglossary_pi1%5bshowUid%5d=81&amp;cHash=463c6b6161ab5e855842ac9ad01064cb"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117254"/>
          </a:xfrm>
        </p:spPr>
        <p:txBody>
          <a:bodyPr/>
          <a:lstStyle/>
          <a:p>
            <a:r>
              <a:rPr lang="de-DE" dirty="0"/>
              <a:t>Gilles de la </a:t>
            </a:r>
            <a:r>
              <a:rPr lang="de-DE" dirty="0" err="1"/>
              <a:t>Tourette</a:t>
            </a:r>
            <a:r>
              <a:rPr lang="de-DE" dirty="0"/>
              <a:t> Syndrom</a:t>
            </a:r>
          </a:p>
        </p:txBody>
      </p:sp>
      <p:sp>
        <p:nvSpPr>
          <p:cNvPr id="3" name="Untertitel 2"/>
          <p:cNvSpPr>
            <a:spLocks noGrp="1"/>
          </p:cNvSpPr>
          <p:nvPr>
            <p:ph type="subTitle" idx="1"/>
          </p:nvPr>
        </p:nvSpPr>
        <p:spPr>
          <a:xfrm>
            <a:off x="1524000" y="2239617"/>
            <a:ext cx="9144000" cy="3018183"/>
          </a:xfrm>
        </p:spPr>
        <p:txBody>
          <a:bodyPr>
            <a:normAutofit lnSpcReduction="10000"/>
          </a:bodyPr>
          <a:lstStyle/>
          <a:p>
            <a:r>
              <a:rPr lang="de-DE" dirty="0"/>
              <a:t>Vortrag am 09.02.2016, revidiert 12.2020</a:t>
            </a:r>
          </a:p>
          <a:p>
            <a:endParaRPr lang="de-DE" dirty="0"/>
          </a:p>
          <a:p>
            <a:r>
              <a:rPr lang="de-DE" sz="2800" b="1" i="1" dirty="0"/>
              <a:t>Dr. med. Ralph Meyers</a:t>
            </a:r>
          </a:p>
          <a:p>
            <a:r>
              <a:rPr lang="de-DE" dirty="0"/>
              <a:t>Arzt für KJP, Psychotherapie</a:t>
            </a:r>
          </a:p>
          <a:p>
            <a:r>
              <a:rPr lang="de-DE" dirty="0"/>
              <a:t>Mitglied TGD, ZGD, BKJPP, DGKJP, WFADHD</a:t>
            </a:r>
          </a:p>
          <a:p>
            <a:r>
              <a:rPr lang="de-DE" dirty="0"/>
              <a:t>Mitglied der Ethikkommission der ÄKWL und der Universität Münster</a:t>
            </a:r>
          </a:p>
          <a:p>
            <a:r>
              <a:rPr lang="de-DE" dirty="0"/>
              <a:t>Leitender Prüfarzt, beratender Arzt der KVWL (</a:t>
            </a:r>
            <a:r>
              <a:rPr lang="de-DE" dirty="0" err="1"/>
              <a:t>PharmPro</a:t>
            </a:r>
            <a:r>
              <a:rPr lang="de-DE" dirty="0"/>
              <a:t> ®)</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
        <p:nvSpPr>
          <p:cNvPr id="4" name="Textfeld 3">
            <a:extLst>
              <a:ext uri="{FF2B5EF4-FFF2-40B4-BE49-F238E27FC236}">
                <a16:creationId xmlns:a16="http://schemas.microsoft.com/office/drawing/2014/main" id="{16200B41-FE99-4828-8144-EA4543701D81}"/>
              </a:ext>
            </a:extLst>
          </p:cNvPr>
          <p:cNvSpPr txBox="1"/>
          <p:nvPr/>
        </p:nvSpPr>
        <p:spPr>
          <a:xfrm>
            <a:off x="1524000" y="5660571"/>
            <a:ext cx="5225143" cy="369332"/>
          </a:xfrm>
          <a:prstGeom prst="rect">
            <a:avLst/>
          </a:prstGeom>
          <a:noFill/>
        </p:spPr>
        <p:txBody>
          <a:bodyPr wrap="square" rtlCol="0">
            <a:spAutoFit/>
          </a:bodyPr>
          <a:lstStyle/>
          <a:p>
            <a:r>
              <a:rPr lang="de-DE" dirty="0"/>
              <a:t>©Copyright Dr. Meyers 2020</a:t>
            </a:r>
          </a:p>
        </p:txBody>
      </p:sp>
    </p:spTree>
    <p:extLst>
      <p:ext uri="{BB962C8B-B14F-4D97-AF65-F5344CB8AC3E}">
        <p14:creationId xmlns:p14="http://schemas.microsoft.com/office/powerpoint/2010/main" val="1592199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9055" y="5735710"/>
            <a:ext cx="3480966" cy="1122290"/>
          </a:xfrm>
          <a:prstGeom prst="rect">
            <a:avLst/>
          </a:prstGeom>
          <a:solidFill>
            <a:schemeClr val="accent1">
              <a:lumMod val="40000"/>
              <a:lumOff val="60000"/>
            </a:schemeClr>
          </a:solidFill>
        </p:spPr>
      </p:pic>
      <p:sp>
        <p:nvSpPr>
          <p:cNvPr id="12" name="Inhaltsplatzhalter 11"/>
          <p:cNvSpPr>
            <a:spLocks noGrp="1"/>
          </p:cNvSpPr>
          <p:nvPr>
            <p:ph idx="1"/>
          </p:nvPr>
        </p:nvSpPr>
        <p:spPr>
          <a:xfrm>
            <a:off x="838200" y="182880"/>
            <a:ext cx="10515600" cy="5994083"/>
          </a:xfrm>
        </p:spPr>
        <p:txBody>
          <a:bodyPr>
            <a:normAutofit fontScale="92500" lnSpcReduction="10000"/>
          </a:bodyPr>
          <a:lstStyle/>
          <a:p>
            <a:r>
              <a:rPr lang="de-DE" dirty="0"/>
              <a:t>Die Ausprägung der Symptomatik ist ohne erkennbaren Grund über Tage, Wochen, Monate, Jahre schwankend. Daneben kann sie situationsabhängig variieren. Tics können sowohl mehrmals täglich in Serien auftreten als auch in einigen Fällen sogar über Wochen und Monate verschwinden, um dann ganz unvermutet wieder zum Vorschein zu kommen. Hinsichtlich Anzahl, Häufigkeit, Art und Lokalisation der Tics werden immer wieder periodische Wechsel beschrieben. Das trifft ebenso auf ein ständiges Zu- und Abnehmen des Schweregrades zu. </a:t>
            </a:r>
          </a:p>
          <a:p>
            <a:r>
              <a:rPr lang="de-DE" dirty="0"/>
              <a:t>Belastende oder aufregende Situationen können u. U. die Tics in Frequenz und Ausprägung verstärken. In Phasen der Entspannung - z.B. zuhause, am Abend - können Tics bei manchen Kindern und Jugendlichen gehäuft auftreten. Tic-Störungen scheinen darüber hinaus bei manchen Betroffenen auch die Schlafeffektivität zu beeinflussen. Im Gegensatz zu anderen Bewegungsstörungen, geht Tics häufig ein „Vorgefühl“ voraus, das mit zunehmendem Lebensalter wahrgenommen wird. Dem Großteil der Patienten ist es insbesondere im Erwachsenenalter möglich, die Tics zumindest zeitweilig willentlich zu unterdrücken. </a:t>
            </a:r>
          </a:p>
          <a:p>
            <a:endParaRPr lang="de-DE" dirty="0"/>
          </a:p>
        </p:txBody>
      </p:sp>
    </p:spTree>
    <p:extLst>
      <p:ext uri="{BB962C8B-B14F-4D97-AF65-F5344CB8AC3E}">
        <p14:creationId xmlns:p14="http://schemas.microsoft.com/office/powerpoint/2010/main" val="1931301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782782" y="910072"/>
            <a:ext cx="10515600" cy="697056"/>
          </a:xfrm>
        </p:spPr>
        <p:txBody>
          <a:bodyPr>
            <a:normAutofit/>
          </a:bodyPr>
          <a:lstStyle/>
          <a:p>
            <a:pPr algn="ctr"/>
            <a:r>
              <a:rPr lang="de-DE" dirty="0">
                <a:solidFill>
                  <a:srgbClr val="FF0000"/>
                </a:solidFill>
              </a:rPr>
              <a:t>Komorbiditäten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9055" y="5735710"/>
            <a:ext cx="3480966" cy="1122290"/>
          </a:xfrm>
          <a:prstGeom prst="rect">
            <a:avLst/>
          </a:prstGeom>
          <a:solidFill>
            <a:schemeClr val="accent1">
              <a:lumMod val="40000"/>
              <a:lumOff val="60000"/>
            </a:schemeClr>
          </a:solidFill>
        </p:spPr>
      </p:pic>
      <p:sp>
        <p:nvSpPr>
          <p:cNvPr id="12" name="Inhaltsplatzhalter 11"/>
          <p:cNvSpPr>
            <a:spLocks noGrp="1"/>
          </p:cNvSpPr>
          <p:nvPr>
            <p:ph idx="1"/>
          </p:nvPr>
        </p:nvSpPr>
        <p:spPr>
          <a:xfrm>
            <a:off x="635000" y="2327564"/>
            <a:ext cx="10515600" cy="4865399"/>
          </a:xfrm>
        </p:spPr>
        <p:txBody>
          <a:bodyPr>
            <a:normAutofit/>
          </a:bodyPr>
          <a:lstStyle/>
          <a:p>
            <a:r>
              <a:rPr lang="de-DE" dirty="0"/>
              <a:t>Kinder mit Tic-Störungen zeigen häufig </a:t>
            </a:r>
            <a:r>
              <a:rPr lang="de-DE" b="1" dirty="0"/>
              <a:t>Verhaltensauffälligkeiten</a:t>
            </a:r>
            <a:r>
              <a:rPr lang="de-DE" dirty="0"/>
              <a:t>, die sich auf die Bereiche </a:t>
            </a:r>
            <a:r>
              <a:rPr lang="de-DE" i="1" dirty="0"/>
              <a:t>gesteigerte Impulsivität, Hyperaktivität und Ablenkbarkeit</a:t>
            </a:r>
            <a:r>
              <a:rPr lang="de-DE" dirty="0"/>
              <a:t> beziehen. Eine geringe Frustrationstoleranz sowie Zwänge, Ängste und depressive Episoden treten ebenfalls gehäuft bei Tic-Störungen auf und erfordern eine gesonderte Abklärung. Auch kommen Lernprobleme bei chronischen Tic-Störungen gehäuft vor. </a:t>
            </a:r>
          </a:p>
          <a:p>
            <a:endParaRPr lang="de-DE" dirty="0"/>
          </a:p>
        </p:txBody>
      </p:sp>
    </p:spTree>
    <p:extLst>
      <p:ext uri="{BB962C8B-B14F-4D97-AF65-F5344CB8AC3E}">
        <p14:creationId xmlns:p14="http://schemas.microsoft.com/office/powerpoint/2010/main" val="5610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pPr algn="ctr"/>
            <a:r>
              <a:rPr lang="de-DE" b="1" dirty="0"/>
              <a:t>Behandlung von Tic-Störungen und </a:t>
            </a:r>
            <a:r>
              <a:rPr lang="de-DE" b="1" dirty="0" err="1"/>
              <a:t>Tourette</a:t>
            </a:r>
            <a:r>
              <a:rPr lang="de-DE" b="1" dirty="0"/>
              <a:t>-Syndrom</a:t>
            </a:r>
            <a:br>
              <a:rPr lang="de-DE" b="1" dirty="0"/>
            </a:br>
            <a:endParaRPr lang="de-DE" dirty="0"/>
          </a:p>
        </p:txBody>
      </p:sp>
      <p:sp>
        <p:nvSpPr>
          <p:cNvPr id="5" name="Inhaltsplatzhalter 4"/>
          <p:cNvSpPr>
            <a:spLocks noGrp="1"/>
          </p:cNvSpPr>
          <p:nvPr>
            <p:ph idx="1"/>
          </p:nvPr>
        </p:nvSpPr>
        <p:spPr>
          <a:xfrm>
            <a:off x="838200" y="1560945"/>
            <a:ext cx="10515600" cy="4616018"/>
          </a:xfrm>
        </p:spPr>
        <p:txBody>
          <a:bodyPr/>
          <a:lstStyle/>
          <a:p>
            <a:r>
              <a:rPr lang="de-DE" dirty="0"/>
              <a:t>Eine Therapie der Tic-Störung sollte erfolgen, wenn die </a:t>
            </a:r>
            <a:r>
              <a:rPr lang="de-DE" dirty="0">
                <a:hlinkClick r:id="rId2" tooltip="Symptome von Tic-Störungen"/>
              </a:rPr>
              <a:t>Symptome</a:t>
            </a:r>
            <a:r>
              <a:rPr lang="de-DE" dirty="0"/>
              <a:t> so stark ausgeprägt sind, dass es zu Schmerzen, Schlafstörungen oder Leistungsbeeinträchtigung kommt. Gleiches gilt für eine deutliche psychosoziale Beeinträchtigung. Tics können bis heute jedoch nicht ursächlich sondern nur symptomatisch behandelt werden. </a:t>
            </a:r>
            <a:br>
              <a:rPr lang="de-DE" dirty="0"/>
            </a:br>
            <a:r>
              <a:rPr lang="de-DE" dirty="0"/>
              <a:t>Die Therapiemöglichkeiten sind vielfältig und sollten sich nicht nur an der Schwere der Symptome, sondern an der psychosozialen Beeinträchtigung sowie den Bewältigungsmöglichkeiten von Patient und Eltern bzw. dem Entwicklungsstand des Patienten orientieren. </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974878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p:cNvSpPr>
            <a:spLocks noGrp="1"/>
          </p:cNvSpPr>
          <p:nvPr>
            <p:ph idx="1"/>
          </p:nvPr>
        </p:nvSpPr>
        <p:spPr>
          <a:xfrm>
            <a:off x="838200" y="849744"/>
            <a:ext cx="10515600" cy="5209311"/>
          </a:xfrm>
        </p:spPr>
        <p:txBody>
          <a:bodyPr>
            <a:normAutofit fontScale="92500" lnSpcReduction="10000"/>
          </a:bodyPr>
          <a:lstStyle/>
          <a:p>
            <a:r>
              <a:rPr lang="de-DE" dirty="0"/>
              <a:t>Ganz wichtig ist es, die Betroffenen und ihre Angehörigen ausführlich über das Krankheitsbild und die damit verbundenen Probleme aufzuklären. Es ist wichtig, alle Beteiligten (z.B. auch Lehrer, Schulbegleiter) in einen </a:t>
            </a:r>
            <a:r>
              <a:rPr lang="de-DE" dirty="0" err="1"/>
              <a:t>psychoedukativen</a:t>
            </a:r>
            <a:r>
              <a:rPr lang="de-DE" dirty="0"/>
              <a:t> Dialog einzubeziehen. Denn nur so können Verständnis vermittelt und Strategien ausgearbeitet werden, die zu einer angemessenen Krankheitsbewältigung führen. Durch Psychoedukation können Folgeerscheinungen wie eine </a:t>
            </a:r>
            <a:r>
              <a:rPr lang="de-DE" dirty="0">
                <a:hlinkClick r:id="rId2" tooltip="soziale Phobie"/>
              </a:rPr>
              <a:t>Soziale Phobie</a:t>
            </a:r>
            <a:r>
              <a:rPr lang="de-DE" dirty="0"/>
              <a:t> (</a:t>
            </a:r>
            <a:r>
              <a:rPr lang="de-DE" dirty="0">
                <a:hlinkClick r:id="rId2" tooltip="Angsterkrankung"/>
              </a:rPr>
              <a:t>Angsterkrankung</a:t>
            </a:r>
            <a:r>
              <a:rPr lang="de-DE" dirty="0"/>
              <a:t>) der Patienten entgegengewirkt werden. Bei Patienten mit einer milden Tic-Ausprägung kann die Psychoedukation bereits eine ausreichende Form der Behandlung darstellen. </a:t>
            </a:r>
          </a:p>
          <a:p>
            <a:r>
              <a:rPr lang="de-DE" dirty="0"/>
              <a:t>Bei stärker Betroffenen können eine </a:t>
            </a:r>
            <a:r>
              <a:rPr lang="de-DE" dirty="0">
                <a:hlinkClick r:id="rId3" tooltip="psychotherapeutische Behandlung bei Kindern"/>
              </a:rPr>
              <a:t>psychotherapeutische Behandlung</a:t>
            </a:r>
            <a:r>
              <a:rPr lang="de-DE" dirty="0"/>
              <a:t> zum Erlernen von Kompensationsmechanismen und/oder Medikamente zur Verbesserung der neurobiologisch gesteuerten Bewegungskontrolle eingesetzt werden. </a:t>
            </a:r>
          </a:p>
          <a:p>
            <a:endParaRPr lang="de-DE"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748316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e-DE" b="1" dirty="0">
                <a:solidFill>
                  <a:srgbClr val="C00000"/>
                </a:solidFill>
              </a:rPr>
              <a:t>Medikamentöse Therapie</a:t>
            </a:r>
            <a:br>
              <a:rPr lang="de-DE" b="1" dirty="0"/>
            </a:br>
            <a:endParaRPr lang="de-DE" dirty="0"/>
          </a:p>
        </p:txBody>
      </p:sp>
      <p:sp>
        <p:nvSpPr>
          <p:cNvPr id="5" name="Inhaltsplatzhalter 4"/>
          <p:cNvSpPr>
            <a:spLocks noGrp="1"/>
          </p:cNvSpPr>
          <p:nvPr>
            <p:ph idx="1"/>
          </p:nvPr>
        </p:nvSpPr>
        <p:spPr>
          <a:xfrm>
            <a:off x="838200" y="1265383"/>
            <a:ext cx="10515600" cy="4830618"/>
          </a:xfrm>
        </p:spPr>
        <p:txBody>
          <a:bodyPr>
            <a:normAutofit/>
          </a:bodyPr>
          <a:lstStyle/>
          <a:p>
            <a:r>
              <a:rPr lang="de-DE" dirty="0"/>
              <a:t>Innerhalb der atypischen </a:t>
            </a:r>
            <a:r>
              <a:rPr lang="de-DE" dirty="0" err="1"/>
              <a:t>Antipsychotika</a:t>
            </a:r>
            <a:r>
              <a:rPr lang="de-DE" dirty="0"/>
              <a:t> wird </a:t>
            </a:r>
            <a:r>
              <a:rPr lang="de-DE" i="1" dirty="0" err="1"/>
              <a:t>Risperidon</a:t>
            </a:r>
            <a:r>
              <a:rPr lang="de-DE" dirty="0"/>
              <a:t> zur Behandlung von Tic-Störungen eingesetzt. Weil es nicht selten zu unerwünschten Nebenwirkungen (Müdigkeit, Gewichtszunahme) kommt, werden oft die Benzamide </a:t>
            </a:r>
            <a:r>
              <a:rPr lang="de-DE" i="1" dirty="0" err="1"/>
              <a:t>Tiaprid</a:t>
            </a:r>
            <a:r>
              <a:rPr lang="de-DE" dirty="0"/>
              <a:t> und </a:t>
            </a:r>
            <a:r>
              <a:rPr lang="de-DE" i="1" dirty="0" err="1"/>
              <a:t>Sulpirid</a:t>
            </a:r>
            <a:r>
              <a:rPr lang="de-DE" dirty="0"/>
              <a:t> eingesetzt. Als weitere Behandlungsalternative kommt das atypische </a:t>
            </a:r>
            <a:r>
              <a:rPr lang="de-DE" dirty="0" err="1"/>
              <a:t>Antipsychotikum</a:t>
            </a:r>
            <a:r>
              <a:rPr lang="de-DE" dirty="0"/>
              <a:t> </a:t>
            </a:r>
            <a:r>
              <a:rPr lang="de-DE" i="1" dirty="0" err="1"/>
              <a:t>Aripiprazol</a:t>
            </a:r>
            <a:r>
              <a:rPr lang="de-DE" dirty="0"/>
              <a:t> in Betracht. </a:t>
            </a:r>
          </a:p>
          <a:p>
            <a:r>
              <a:rPr lang="de-DE" dirty="0"/>
              <a:t>Aus der Gruppe der klassischen </a:t>
            </a:r>
            <a:r>
              <a:rPr lang="de-DE" dirty="0" err="1"/>
              <a:t>Antipsychotika</a:t>
            </a:r>
            <a:r>
              <a:rPr lang="de-DE" dirty="0"/>
              <a:t> können </a:t>
            </a:r>
            <a:r>
              <a:rPr lang="de-DE" i="1" dirty="0" err="1"/>
              <a:t>Halperidol</a:t>
            </a:r>
            <a:r>
              <a:rPr lang="de-DE" dirty="0"/>
              <a:t> und </a:t>
            </a:r>
            <a:r>
              <a:rPr lang="de-DE" i="1" dirty="0" err="1"/>
              <a:t>Pimozid</a:t>
            </a:r>
            <a:r>
              <a:rPr lang="de-DE" dirty="0"/>
              <a:t> zur Behandlung von Tic-Störungen eingesetzt werden. Wegen eines vergleichsweise schlechteren Nebenwirkungsprofils dieser klassischen gegenüber den atypischen </a:t>
            </a:r>
            <a:r>
              <a:rPr lang="de-DE" dirty="0" err="1"/>
              <a:t>Antipsychotika</a:t>
            </a:r>
            <a:r>
              <a:rPr lang="de-DE" dirty="0"/>
              <a:t>, werden die neueren atypischen </a:t>
            </a:r>
            <a:r>
              <a:rPr lang="de-DE" dirty="0" err="1"/>
              <a:t>Antipsychotika</a:t>
            </a:r>
            <a:r>
              <a:rPr lang="de-DE" dirty="0"/>
              <a:t> bevorzugt. </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1745" y="5530236"/>
            <a:ext cx="4118276" cy="1327764"/>
          </a:xfrm>
          <a:prstGeom prst="rect">
            <a:avLst/>
          </a:prstGeom>
          <a:solidFill>
            <a:schemeClr val="accent1">
              <a:lumMod val="40000"/>
              <a:lumOff val="60000"/>
            </a:schemeClr>
          </a:solidFill>
        </p:spPr>
      </p:pic>
    </p:spTree>
    <p:extLst>
      <p:ext uri="{BB962C8B-B14F-4D97-AF65-F5344CB8AC3E}">
        <p14:creationId xmlns:p14="http://schemas.microsoft.com/office/powerpoint/2010/main" val="2585539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e-DE" dirty="0">
                <a:solidFill>
                  <a:srgbClr val="C00000"/>
                </a:solidFill>
              </a:rPr>
              <a:t>Weitere medikamentöse Therapien</a:t>
            </a:r>
          </a:p>
        </p:txBody>
      </p:sp>
      <p:sp>
        <p:nvSpPr>
          <p:cNvPr id="5" name="Inhaltsplatzhalter 4"/>
          <p:cNvSpPr>
            <a:spLocks noGrp="1"/>
          </p:cNvSpPr>
          <p:nvPr>
            <p:ph idx="1"/>
          </p:nvPr>
        </p:nvSpPr>
        <p:spPr/>
        <p:txBody>
          <a:bodyPr/>
          <a:lstStyle/>
          <a:p>
            <a:r>
              <a:rPr lang="de-DE" dirty="0"/>
              <a:t>Weitere Substanzen, die eine Tic-reduzierende Wirkung haben könnten, sind </a:t>
            </a:r>
            <a:r>
              <a:rPr lang="de-DE" i="1" dirty="0" err="1"/>
              <a:t>Tetrabenazin</a:t>
            </a:r>
            <a:r>
              <a:rPr lang="de-DE" dirty="0"/>
              <a:t> (</a:t>
            </a:r>
            <a:r>
              <a:rPr lang="de-DE" dirty="0" err="1"/>
              <a:t>Dopaminspeicherentleerer</a:t>
            </a:r>
            <a:r>
              <a:rPr lang="de-DE" dirty="0"/>
              <a:t>), </a:t>
            </a:r>
            <a:r>
              <a:rPr lang="de-DE" i="1" dirty="0" err="1"/>
              <a:t>Topiramat</a:t>
            </a:r>
            <a:r>
              <a:rPr lang="de-DE" dirty="0"/>
              <a:t> (</a:t>
            </a:r>
            <a:r>
              <a:rPr lang="de-DE" dirty="0" err="1"/>
              <a:t>Antiepileptikum</a:t>
            </a:r>
            <a:r>
              <a:rPr lang="de-DE" dirty="0"/>
              <a:t>) oder </a:t>
            </a:r>
            <a:r>
              <a:rPr lang="de-DE" i="1" dirty="0" err="1"/>
              <a:t>Tetrahydrocannabinol</a:t>
            </a:r>
            <a:r>
              <a:rPr lang="de-DE" dirty="0"/>
              <a:t>. Sie können als „Reservemedikamente“ eingesetzt werden. </a:t>
            </a:r>
          </a:p>
          <a:p>
            <a:r>
              <a:rPr lang="de-DE" dirty="0"/>
              <a:t>In manchen Fällen kommen </a:t>
            </a:r>
            <a:r>
              <a:rPr lang="de-DE" dirty="0" err="1"/>
              <a:t>Botulinum</a:t>
            </a:r>
            <a:r>
              <a:rPr lang="de-DE" dirty="0"/>
              <a:t>-Toxin-Injektionen in Betracht, wenn Tics konstant auftreten und auf von außen gut zugängliche Muskeln beschränkt sind. </a:t>
            </a:r>
          </a:p>
          <a:p>
            <a:r>
              <a:rPr lang="de-DE" dirty="0"/>
              <a:t>Bei gleichzeitig bestehender </a:t>
            </a:r>
            <a:r>
              <a:rPr lang="de-DE" dirty="0">
                <a:hlinkClick r:id="rId2" tooltip="ADHS"/>
              </a:rPr>
              <a:t>ADHS</a:t>
            </a:r>
            <a:r>
              <a:rPr lang="de-DE" dirty="0"/>
              <a:t> sind </a:t>
            </a:r>
            <a:r>
              <a:rPr lang="de-DE" dirty="0" err="1"/>
              <a:t>Clonidin</a:t>
            </a:r>
            <a:r>
              <a:rPr lang="de-DE" dirty="0"/>
              <a:t>, </a:t>
            </a:r>
            <a:r>
              <a:rPr lang="de-DE" dirty="0" err="1"/>
              <a:t>Guanfacin</a:t>
            </a:r>
            <a:r>
              <a:rPr lang="de-DE" dirty="0"/>
              <a:t> und </a:t>
            </a:r>
            <a:r>
              <a:rPr lang="de-DE" dirty="0" err="1"/>
              <a:t>Atomoxetin</a:t>
            </a:r>
            <a:r>
              <a:rPr lang="de-DE" dirty="0"/>
              <a:t> weitere Behandlungsoptionen.</a:t>
            </a:r>
          </a:p>
          <a:p>
            <a:endParaRPr lang="de-DE"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086214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solidFill>
                  <a:srgbClr val="C00000"/>
                </a:solidFill>
              </a:rPr>
              <a:t>Homöopathische Mittel gegen Tics</a:t>
            </a:r>
          </a:p>
        </p:txBody>
      </p:sp>
      <p:sp>
        <p:nvSpPr>
          <p:cNvPr id="4" name="Rectangle 1"/>
          <p:cNvSpPr>
            <a:spLocks noGrp="1" noChangeArrowheads="1"/>
          </p:cNvSpPr>
          <p:nvPr>
            <p:ph idx="1"/>
          </p:nvPr>
        </p:nvSpPr>
        <p:spPr bwMode="auto">
          <a:xfrm>
            <a:off x="838200" y="1415971"/>
            <a:ext cx="3621504"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400" b="1" i="0" u="sng" strike="noStrike" cap="none" normalizeH="0" baseline="0" dirty="0">
                <a:ln>
                  <a:noFill/>
                </a:ln>
                <a:solidFill>
                  <a:schemeClr val="tx1"/>
                </a:solidFill>
                <a:effectLst/>
                <a:latin typeface="Arial" panose="020B0604020202020204" pitchFamily="34" charset="0"/>
              </a:rPr>
              <a:t>Assoziierte Einzelmittel</a:t>
            </a:r>
            <a:endParaRPr kumimoji="0" lang="de-DE" altLang="de-DE" sz="24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0" i="0" u="none" strike="noStrike" cap="none" normalizeH="0" baseline="0" dirty="0" err="1">
                <a:ln>
                  <a:noFill/>
                </a:ln>
                <a:solidFill>
                  <a:schemeClr val="tx1"/>
                </a:solidFill>
                <a:effectLst/>
                <a:latin typeface="Arial" panose="020B0604020202020204" pitchFamily="34" charset="0"/>
              </a:rPr>
              <a:t>Agaricus</a:t>
            </a:r>
            <a:r>
              <a:rPr kumimoji="0" lang="de-DE" altLang="de-DE" sz="2400" b="0" i="0" u="none" strike="noStrike" cap="none" normalizeH="0" baseline="0" dirty="0">
                <a:ln>
                  <a:noFill/>
                </a:ln>
                <a:solidFill>
                  <a:schemeClr val="tx1"/>
                </a:solidFill>
                <a:effectLst/>
                <a:latin typeface="Arial" panose="020B0604020202020204" pitchFamily="34" charset="0"/>
              </a:rPr>
              <a:t> </a:t>
            </a:r>
            <a:r>
              <a:rPr kumimoji="0" lang="de-DE" altLang="de-DE" sz="2400" b="0" i="0" u="none" strike="noStrike" cap="none" normalizeH="0" baseline="0" dirty="0" err="1">
                <a:ln>
                  <a:noFill/>
                </a:ln>
                <a:solidFill>
                  <a:schemeClr val="tx1"/>
                </a:solidFill>
                <a:effectLst/>
                <a:latin typeface="Arial" panose="020B0604020202020204" pitchFamily="34" charset="0"/>
              </a:rPr>
              <a:t>muscarius</a:t>
            </a:r>
            <a:endParaRPr kumimoji="0" lang="de-DE" altLang="de-DE"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de-DE" altLang="de-DE" sz="2400" dirty="0" err="1">
                <a:latin typeface="Arial" panose="020B0604020202020204" pitchFamily="34" charset="0"/>
              </a:rPr>
              <a:t>Arsenicum</a:t>
            </a:r>
            <a:r>
              <a:rPr lang="de-DE" altLang="de-DE" sz="2400" dirty="0">
                <a:latin typeface="Arial" panose="020B0604020202020204" pitchFamily="34" charset="0"/>
              </a:rPr>
              <a:t> </a:t>
            </a:r>
            <a:r>
              <a:rPr lang="de-DE" altLang="de-DE" sz="2400" dirty="0" err="1">
                <a:latin typeface="Arial" panose="020B0604020202020204" pitchFamily="34" charset="0"/>
              </a:rPr>
              <a:t>album</a:t>
            </a:r>
            <a:r>
              <a:rPr kumimoji="0" lang="de-DE" altLang="de-DE" sz="2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0" i="0" u="none" strike="noStrike" cap="none" normalizeH="0" baseline="0" dirty="0">
                <a:ln>
                  <a:noFill/>
                </a:ln>
                <a:solidFill>
                  <a:schemeClr val="tx1"/>
                </a:solidFill>
                <a:effectLst/>
                <a:latin typeface="Arial" panose="020B0604020202020204" pitchFamily="34" charset="0"/>
              </a:rPr>
              <a:t>China </a:t>
            </a:r>
            <a:r>
              <a:rPr kumimoji="0" lang="de-DE" altLang="de-DE" sz="2400" b="0" i="0" u="none" strike="noStrike" cap="none" normalizeH="0" baseline="0" dirty="0" err="1">
                <a:ln>
                  <a:noFill/>
                </a:ln>
                <a:solidFill>
                  <a:schemeClr val="tx1"/>
                </a:solidFill>
                <a:effectLst/>
                <a:latin typeface="Arial" panose="020B0604020202020204" pitchFamily="34" charset="0"/>
              </a:rPr>
              <a:t>officinalis</a:t>
            </a:r>
            <a:r>
              <a:rPr kumimoji="0" lang="de-DE" altLang="de-DE" sz="2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0" i="0" u="none" strike="noStrike" cap="none" normalizeH="0" baseline="0" dirty="0" err="1">
                <a:ln>
                  <a:noFill/>
                </a:ln>
                <a:solidFill>
                  <a:schemeClr val="tx1"/>
                </a:solidFill>
                <a:effectLst/>
                <a:latin typeface="Arial" panose="020B0604020202020204" pitchFamily="34" charset="0"/>
              </a:rPr>
              <a:t>Cina</a:t>
            </a:r>
            <a:r>
              <a:rPr kumimoji="0" lang="de-DE" altLang="de-DE" sz="2400" b="0" i="0" u="none" strike="noStrike" cap="none" normalizeH="0" baseline="0" dirty="0">
                <a:ln>
                  <a:noFill/>
                </a:ln>
                <a:solidFill>
                  <a:schemeClr val="tx1"/>
                </a:solidFill>
                <a:effectLst/>
                <a:latin typeface="Arial" panose="020B0604020202020204" pitchFamily="34" charset="0"/>
              </a:rPr>
              <a:t>, Artemisia </a:t>
            </a:r>
            <a:r>
              <a:rPr kumimoji="0" lang="de-DE" altLang="de-DE" sz="2400" b="0" i="0" u="none" strike="noStrike" cap="none" normalizeH="0" baseline="0" dirty="0" err="1">
                <a:ln>
                  <a:noFill/>
                </a:ln>
                <a:solidFill>
                  <a:schemeClr val="tx1"/>
                </a:solidFill>
                <a:effectLst/>
                <a:latin typeface="Arial" panose="020B0604020202020204" pitchFamily="34" charset="0"/>
              </a:rPr>
              <a:t>cina</a:t>
            </a:r>
            <a:r>
              <a:rPr kumimoji="0" lang="de-DE" altLang="de-DE" sz="2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0" i="0" u="none" strike="noStrike" cap="none" normalizeH="0" baseline="0" dirty="0">
                <a:ln>
                  <a:noFill/>
                </a:ln>
                <a:solidFill>
                  <a:schemeClr val="tx1"/>
                </a:solidFill>
                <a:effectLst/>
                <a:latin typeface="Arial" panose="020B0604020202020204" pitchFamily="34" charset="0"/>
              </a:rPr>
              <a:t>Cuprum </a:t>
            </a:r>
            <a:r>
              <a:rPr kumimoji="0" lang="de-DE" altLang="de-DE" sz="2400" b="0" i="0" u="none" strike="noStrike" cap="none" normalizeH="0" baseline="0" dirty="0" err="1">
                <a:ln>
                  <a:noFill/>
                </a:ln>
                <a:solidFill>
                  <a:schemeClr val="tx1"/>
                </a:solidFill>
                <a:effectLst/>
                <a:latin typeface="Arial" panose="020B0604020202020204" pitchFamily="34" charset="0"/>
              </a:rPr>
              <a:t>metallicum</a:t>
            </a:r>
            <a:endParaRPr kumimoji="0" lang="de-DE" altLang="de-DE"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de-DE" altLang="de-DE" sz="2400" dirty="0" err="1">
                <a:latin typeface="Arial" panose="020B0604020202020204" pitchFamily="34" charset="0"/>
              </a:rPr>
              <a:t>Gelsemium</a:t>
            </a:r>
            <a:r>
              <a:rPr kumimoji="0" lang="de-DE" altLang="de-DE" sz="2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0" i="0" u="none" strike="noStrike" cap="none" normalizeH="0" baseline="0" dirty="0" err="1">
                <a:ln>
                  <a:noFill/>
                </a:ln>
                <a:solidFill>
                  <a:schemeClr val="tx1"/>
                </a:solidFill>
                <a:effectLst/>
                <a:latin typeface="Arial" panose="020B0604020202020204" pitchFamily="34" charset="0"/>
              </a:rPr>
              <a:t>Hyoscyamus</a:t>
            </a:r>
            <a:r>
              <a:rPr kumimoji="0" lang="de-DE" altLang="de-DE" sz="2400" b="0" i="0" u="none" strike="noStrike" cap="none" normalizeH="0" baseline="0" dirty="0">
                <a:ln>
                  <a:noFill/>
                </a:ln>
                <a:solidFill>
                  <a:schemeClr val="tx1"/>
                </a:solidFill>
                <a:effectLst/>
                <a:latin typeface="Arial" panose="020B0604020202020204" pitchFamily="34" charset="0"/>
              </a:rPr>
              <a:t> </a:t>
            </a:r>
            <a:r>
              <a:rPr kumimoji="0" lang="de-DE" altLang="de-DE" sz="2400" b="0" i="0" u="none" strike="noStrike" cap="none" normalizeH="0" baseline="0" dirty="0" err="1">
                <a:ln>
                  <a:noFill/>
                </a:ln>
                <a:solidFill>
                  <a:schemeClr val="tx1"/>
                </a:solidFill>
                <a:effectLst/>
                <a:latin typeface="Arial" panose="020B0604020202020204" pitchFamily="34" charset="0"/>
              </a:rPr>
              <a:t>niger</a:t>
            </a:r>
            <a:r>
              <a:rPr kumimoji="0" lang="de-DE" altLang="de-DE" sz="2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0" i="0" u="none" strike="noStrike" cap="none" normalizeH="0" baseline="0" dirty="0" err="1">
                <a:ln>
                  <a:noFill/>
                </a:ln>
                <a:solidFill>
                  <a:schemeClr val="tx1"/>
                </a:solidFill>
                <a:effectLst/>
                <a:latin typeface="Arial" panose="020B0604020202020204" pitchFamily="34" charset="0"/>
              </a:rPr>
              <a:t>Ignatia</a:t>
            </a:r>
            <a:r>
              <a:rPr kumimoji="0" lang="de-DE" altLang="de-DE" sz="2400" b="0" i="0" u="none" strike="noStrike" cap="none" normalizeH="0" baseline="0" dirty="0">
                <a:ln>
                  <a:noFill/>
                </a:ln>
                <a:solidFill>
                  <a:schemeClr val="tx1"/>
                </a:solidFill>
                <a:effectLst/>
                <a:latin typeface="Arial" panose="020B0604020202020204" pitchFamily="34" charset="0"/>
              </a:rPr>
              <a:t> </a:t>
            </a:r>
            <a:r>
              <a:rPr kumimoji="0" lang="de-DE" altLang="de-DE" sz="2400" b="0" i="0" u="none" strike="noStrike" cap="none" normalizeH="0" baseline="0" dirty="0" err="1">
                <a:ln>
                  <a:noFill/>
                </a:ln>
                <a:solidFill>
                  <a:schemeClr val="tx1"/>
                </a:solidFill>
                <a:effectLst/>
                <a:latin typeface="Arial" panose="020B0604020202020204" pitchFamily="34" charset="0"/>
              </a:rPr>
              <a:t>amara</a:t>
            </a:r>
            <a:r>
              <a:rPr kumimoji="0" lang="de-DE" altLang="de-DE" sz="2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0" i="0" u="none" strike="noStrike" cap="none" normalizeH="0" baseline="0" dirty="0" err="1">
                <a:ln>
                  <a:noFill/>
                </a:ln>
                <a:solidFill>
                  <a:schemeClr val="tx1"/>
                </a:solidFill>
                <a:effectLst/>
                <a:latin typeface="Arial" panose="020B0604020202020204" pitchFamily="34" charset="0"/>
              </a:rPr>
              <a:t>Lycopodium</a:t>
            </a:r>
            <a:r>
              <a:rPr kumimoji="0" lang="de-DE" altLang="de-DE" sz="2400" b="0" i="0" u="none" strike="noStrike" cap="none" normalizeH="0" baseline="0" dirty="0">
                <a:ln>
                  <a:noFill/>
                </a:ln>
                <a:solidFill>
                  <a:schemeClr val="tx1"/>
                </a:solidFill>
                <a:effectLst/>
                <a:latin typeface="Arial" panose="020B0604020202020204" pitchFamily="34" charset="0"/>
              </a:rPr>
              <a:t> </a:t>
            </a:r>
            <a:r>
              <a:rPr kumimoji="0" lang="de-DE" altLang="de-DE" sz="2400" b="0" i="0" u="none" strike="noStrike" cap="none" normalizeH="0" baseline="0" dirty="0" err="1">
                <a:ln>
                  <a:noFill/>
                </a:ln>
                <a:solidFill>
                  <a:schemeClr val="tx1"/>
                </a:solidFill>
                <a:effectLst/>
                <a:latin typeface="Arial" panose="020B0604020202020204" pitchFamily="34" charset="0"/>
              </a:rPr>
              <a:t>clavatum</a:t>
            </a:r>
            <a:r>
              <a:rPr kumimoji="0" lang="de-DE" altLang="de-DE" sz="24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lang="de-DE" altLang="de-DE" sz="2400" dirty="0">
                <a:latin typeface="Arial" panose="020B0604020202020204" pitchFamily="34" charset="0"/>
              </a:rPr>
              <a:t>Sepia </a:t>
            </a:r>
            <a:r>
              <a:rPr lang="de-DE" altLang="de-DE" sz="2400" dirty="0" err="1">
                <a:latin typeface="Arial" panose="020B0604020202020204" pitchFamily="34" charset="0"/>
              </a:rPr>
              <a:t>officinalis</a:t>
            </a:r>
            <a:endParaRPr kumimoji="0" lang="de-DE" altLang="de-DE"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2400" b="0" i="0" u="none" strike="noStrike" cap="none" normalizeH="0" baseline="0" dirty="0">
                <a:ln>
                  <a:noFill/>
                </a:ln>
                <a:solidFill>
                  <a:schemeClr val="tx1"/>
                </a:solidFill>
                <a:effectLst/>
                <a:latin typeface="Arial" panose="020B0604020202020204" pitchFamily="34" charset="0"/>
              </a:rPr>
              <a:t>Zincum </a:t>
            </a:r>
            <a:r>
              <a:rPr kumimoji="0" lang="de-DE" altLang="de-DE" sz="2400" b="0" i="0" u="none" strike="noStrike" cap="none" normalizeH="0" baseline="0" dirty="0" err="1">
                <a:ln>
                  <a:noFill/>
                </a:ln>
                <a:solidFill>
                  <a:schemeClr val="tx1"/>
                </a:solidFill>
                <a:effectLst/>
                <a:latin typeface="Arial" panose="020B0604020202020204" pitchFamily="34" charset="0"/>
              </a:rPr>
              <a:t>metallicum</a:t>
            </a:r>
            <a:endParaRPr kumimoji="0" lang="de-DE" altLang="de-DE"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endParaRPr kumimoji="0" lang="de-DE" altLang="de-DE" sz="2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563235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e-DE" b="1" dirty="0">
                <a:solidFill>
                  <a:srgbClr val="C00000"/>
                </a:solidFill>
              </a:rPr>
              <a:t>Nicht-medikamentöse Therapieformen</a:t>
            </a:r>
            <a:br>
              <a:rPr lang="de-DE" b="1" dirty="0"/>
            </a:br>
            <a:endParaRPr lang="de-DE" dirty="0"/>
          </a:p>
        </p:txBody>
      </p:sp>
      <p:sp>
        <p:nvSpPr>
          <p:cNvPr id="5" name="Inhaltsplatzhalter 4"/>
          <p:cNvSpPr>
            <a:spLocks noGrp="1"/>
          </p:cNvSpPr>
          <p:nvPr>
            <p:ph idx="1"/>
          </p:nvPr>
        </p:nvSpPr>
        <p:spPr>
          <a:xfrm>
            <a:off x="838200" y="1163782"/>
            <a:ext cx="10515600" cy="5013181"/>
          </a:xfrm>
        </p:spPr>
        <p:txBody>
          <a:bodyPr>
            <a:normAutofit fontScale="92500" lnSpcReduction="20000"/>
          </a:bodyPr>
          <a:lstStyle/>
          <a:p>
            <a:r>
              <a:rPr lang="de-DE" b="1" dirty="0"/>
              <a:t>Psychotherapie </a:t>
            </a:r>
          </a:p>
          <a:p>
            <a:r>
              <a:rPr lang="de-DE" dirty="0"/>
              <a:t>Besonders bewährt hat sich bei den psychotherapeutischen Methoden eine Verhaltenstherapie mittels „</a:t>
            </a:r>
            <a:r>
              <a:rPr lang="de-DE" b="1" dirty="0"/>
              <a:t>Habit </a:t>
            </a:r>
            <a:r>
              <a:rPr lang="de-DE" b="1" dirty="0" err="1"/>
              <a:t>Reversal</a:t>
            </a:r>
            <a:r>
              <a:rPr lang="de-DE" b="1" dirty="0"/>
              <a:t> Training</a:t>
            </a:r>
            <a:r>
              <a:rPr lang="de-DE" dirty="0"/>
              <a:t>“ (HRT) oder </a:t>
            </a:r>
            <a:r>
              <a:rPr lang="de-DE" b="1" dirty="0"/>
              <a:t>„</a:t>
            </a:r>
            <a:r>
              <a:rPr lang="de-DE" b="1" dirty="0" err="1"/>
              <a:t>Exposure</a:t>
            </a:r>
            <a:r>
              <a:rPr lang="de-DE" b="1" dirty="0"/>
              <a:t> </a:t>
            </a:r>
            <a:r>
              <a:rPr lang="de-DE" b="1" dirty="0" err="1"/>
              <a:t>and</a:t>
            </a:r>
            <a:r>
              <a:rPr lang="de-DE" b="1" dirty="0"/>
              <a:t> Response </a:t>
            </a:r>
            <a:r>
              <a:rPr lang="de-DE" b="1" dirty="0" err="1"/>
              <a:t>Prevention</a:t>
            </a:r>
            <a:r>
              <a:rPr lang="de-DE" b="1" dirty="0"/>
              <a:t> Training</a:t>
            </a:r>
            <a:r>
              <a:rPr lang="de-DE" dirty="0"/>
              <a:t>“ (ERPT). Hierdurch kann es zu einer Tic-Reduktion von 30 Prozent kommen. Allerdings muss bei diesen Maßnahmen das Lebensalter der erkrankten Kinder berücksichtigt werden. Denn die meisten jüngeren Kinder (d.h. unter 10 Jahren) sind noch nicht in der Lage die dem jeweiligen Tic vorausgehenden Sensationen zu erkennen und mit einer „Tic-Gegenantwort" zu reagieren. </a:t>
            </a:r>
            <a:br>
              <a:rPr lang="de-DE" dirty="0"/>
            </a:br>
            <a:r>
              <a:rPr lang="de-DE" dirty="0"/>
              <a:t>Das HRT-Verfahren dient dazu, die Wahrnehmung dem jeweiligen Tic vorausgehender Sensationen zu verbessern und eine motorische Gegenantwort auf erste mögliche Tic-Anzeichen (Muskelspannung, Kribbeln) zu entwickeln, d.h. eine dem Tic entgegen gerichtete Bewegung auszuführen, die im Alltag unauffällig ist. Das ERPT-Verfahren zielt darauf ab, den Automatismus zu durchbrechen, dass einem Vorgefühl auch immer ein Tic folgen muss. </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28000" y="5583838"/>
            <a:ext cx="3952021" cy="1274162"/>
          </a:xfrm>
          <a:prstGeom prst="rect">
            <a:avLst/>
          </a:prstGeom>
          <a:solidFill>
            <a:schemeClr val="accent1">
              <a:lumMod val="40000"/>
              <a:lumOff val="60000"/>
            </a:schemeClr>
          </a:solidFill>
        </p:spPr>
      </p:pic>
    </p:spTree>
    <p:extLst>
      <p:ext uri="{BB962C8B-B14F-4D97-AF65-F5344CB8AC3E}">
        <p14:creationId xmlns:p14="http://schemas.microsoft.com/office/powerpoint/2010/main" val="1035583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e-DE" b="1" dirty="0">
                <a:solidFill>
                  <a:srgbClr val="C00000"/>
                </a:solidFill>
              </a:rPr>
              <a:t>Nicht-medikamentöse Therapieformen</a:t>
            </a:r>
            <a:br>
              <a:rPr lang="de-DE" b="1" dirty="0"/>
            </a:br>
            <a:endParaRPr lang="de-DE" dirty="0"/>
          </a:p>
        </p:txBody>
      </p:sp>
      <p:sp>
        <p:nvSpPr>
          <p:cNvPr id="5" name="Inhaltsplatzhalter 4"/>
          <p:cNvSpPr>
            <a:spLocks noGrp="1"/>
          </p:cNvSpPr>
          <p:nvPr>
            <p:ph idx="1"/>
          </p:nvPr>
        </p:nvSpPr>
        <p:spPr>
          <a:xfrm>
            <a:off x="838200" y="1163782"/>
            <a:ext cx="10515600" cy="5013181"/>
          </a:xfrm>
        </p:spPr>
        <p:txBody>
          <a:bodyPr>
            <a:normAutofit/>
          </a:bodyPr>
          <a:lstStyle/>
          <a:p>
            <a:r>
              <a:rPr lang="de-DE" b="1" dirty="0"/>
              <a:t>EEG – gestütztes Neurofeedback </a:t>
            </a:r>
          </a:p>
          <a:p>
            <a:r>
              <a:rPr lang="de-DE" dirty="0"/>
              <a:t>Besonders bewährt hat sich das z-Wert-Training über EEG – gestütztes Neurofeedback (</a:t>
            </a:r>
            <a:r>
              <a:rPr lang="de-DE" dirty="0" err="1"/>
              <a:t>Brainmaster</a:t>
            </a:r>
            <a:r>
              <a:rPr lang="de-DE" dirty="0"/>
              <a:t> ®). Wir haben hiermit Remissionen erreichen können auch bei langjährigen oder medikamentös kaum behandelbaren Fällen. (Siehe gesonderte Informationen auf meiner Website unter Neurofeedback)</a:t>
            </a:r>
          </a:p>
          <a:p>
            <a:r>
              <a:rPr lang="de-DE" dirty="0">
                <a:hlinkClick r:id="rId2"/>
              </a:rPr>
              <a:t>www.meyers-dorsten.com</a:t>
            </a:r>
            <a:r>
              <a:rPr lang="de-DE" dirty="0"/>
              <a:t> und </a:t>
            </a:r>
            <a:r>
              <a:rPr lang="de-DE" dirty="0">
                <a:hlinkClick r:id="rId3"/>
              </a:rPr>
              <a:t>www.meyers-hamburg.com</a:t>
            </a:r>
            <a:endParaRPr lang="de-DE" dirty="0"/>
          </a:p>
          <a:p>
            <a:pPr marL="0" indent="0">
              <a:buNone/>
            </a:pPr>
            <a:endParaRPr lang="de-DE" dirty="0"/>
          </a:p>
          <a:p>
            <a:pPr marL="0" indent="0">
              <a:buNone/>
            </a:pPr>
            <a:endParaRPr lang="de-DE" dirty="0"/>
          </a:p>
          <a:p>
            <a:endParaRPr lang="de-DE" dirty="0"/>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28000" y="5583838"/>
            <a:ext cx="3952021" cy="1274162"/>
          </a:xfrm>
          <a:prstGeom prst="rect">
            <a:avLst/>
          </a:prstGeom>
          <a:solidFill>
            <a:schemeClr val="accent1">
              <a:lumMod val="40000"/>
              <a:lumOff val="60000"/>
            </a:schemeClr>
          </a:solidFill>
        </p:spPr>
      </p:pic>
    </p:spTree>
    <p:extLst>
      <p:ext uri="{BB962C8B-B14F-4D97-AF65-F5344CB8AC3E}">
        <p14:creationId xmlns:p14="http://schemas.microsoft.com/office/powerpoint/2010/main" val="3610786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e-DE" b="1" dirty="0">
                <a:solidFill>
                  <a:srgbClr val="C00000"/>
                </a:solidFill>
              </a:rPr>
              <a:t>Entspannungstechniken</a:t>
            </a:r>
            <a:br>
              <a:rPr lang="de-DE" b="1" dirty="0">
                <a:solidFill>
                  <a:srgbClr val="C00000"/>
                </a:solidFill>
              </a:rPr>
            </a:br>
            <a:endParaRPr lang="de-DE" dirty="0">
              <a:solidFill>
                <a:srgbClr val="C00000"/>
              </a:solidFill>
            </a:endParaRPr>
          </a:p>
        </p:txBody>
      </p:sp>
      <p:sp>
        <p:nvSpPr>
          <p:cNvPr id="5" name="Inhaltsplatzhalter 4"/>
          <p:cNvSpPr>
            <a:spLocks noGrp="1"/>
          </p:cNvSpPr>
          <p:nvPr>
            <p:ph idx="1"/>
          </p:nvPr>
        </p:nvSpPr>
        <p:spPr/>
        <p:txBody>
          <a:bodyPr/>
          <a:lstStyle/>
          <a:p>
            <a:r>
              <a:rPr lang="de-DE" dirty="0"/>
              <a:t>Die </a:t>
            </a:r>
            <a:r>
              <a:rPr lang="de-DE" dirty="0">
                <a:hlinkClick r:id="rId2"/>
              </a:rPr>
              <a:t>progressive Muskelentspannung nach </a:t>
            </a:r>
            <a:r>
              <a:rPr lang="de-DE" dirty="0" err="1">
                <a:hlinkClick r:id="rId2"/>
              </a:rPr>
              <a:t>Jakobsen</a:t>
            </a:r>
            <a:r>
              <a:rPr lang="de-DE" dirty="0"/>
              <a:t> wird ebenfalls als begleitende Therapiemaßnahme bei Tic-Störungen angewandt. Isoliert durchgeführte Entspannungsverfahren gelten jedoch als unwirksam in der Behandlung von Tics. Auch bei diesem Verfahren ist eine hohe Kooperationsfähigkeit notwendig, so dass es im Kindesalter eher selten zum Einsatz kommt. Reine Entspannungstechniken führen nur sehr selten zu einer wirklichen Verbesserung der Tic-Störungen. Sie sind aber sinnvoll, wenn Kinder oder Jugendliche aufgrund der Schwere der Tics über einen längeren Zeitraum nicht zur Ruhe kommen. </a:t>
            </a:r>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16598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535709"/>
            <a:ext cx="9144000" cy="1099272"/>
          </a:xfrm>
        </p:spPr>
        <p:txBody>
          <a:bodyPr/>
          <a:lstStyle/>
          <a:p>
            <a:r>
              <a:rPr lang="de-DE" dirty="0"/>
              <a:t>George Gilles de la </a:t>
            </a:r>
            <a:r>
              <a:rPr lang="de-DE" dirty="0" err="1"/>
              <a:t>Tourette</a:t>
            </a:r>
            <a:endParaRPr lang="de-DE" dirty="0"/>
          </a:p>
        </p:txBody>
      </p:sp>
      <p:sp>
        <p:nvSpPr>
          <p:cNvPr id="3" name="Untertitel 2"/>
          <p:cNvSpPr>
            <a:spLocks noGrp="1"/>
          </p:cNvSpPr>
          <p:nvPr>
            <p:ph type="subTitle" idx="1"/>
          </p:nvPr>
        </p:nvSpPr>
        <p:spPr/>
        <p:txBody>
          <a:bodyPr>
            <a:normAutofit/>
          </a:bodyPr>
          <a:lstStyle/>
          <a:p>
            <a:r>
              <a:rPr lang="de-DE" sz="2800" dirty="0"/>
              <a:t>Leben und Werk</a:t>
            </a:r>
          </a:p>
          <a:p>
            <a:endParaRPr lang="de-DE" sz="2800"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pic>
        <p:nvPicPr>
          <p:cNvPr id="4" name="Grafik 3"/>
          <p:cNvPicPr>
            <a:picLocks noChangeAspect="1"/>
          </p:cNvPicPr>
          <p:nvPr/>
        </p:nvPicPr>
        <p:blipFill>
          <a:blip r:embed="rId3"/>
          <a:stretch>
            <a:fillRect/>
          </a:stretch>
        </p:blipFill>
        <p:spPr>
          <a:xfrm>
            <a:off x="5257800" y="1689822"/>
            <a:ext cx="1676400" cy="1857375"/>
          </a:xfrm>
          <a:prstGeom prst="rect">
            <a:avLst/>
          </a:prstGeom>
        </p:spPr>
      </p:pic>
    </p:spTree>
    <p:extLst>
      <p:ext uri="{BB962C8B-B14F-4D97-AF65-F5344CB8AC3E}">
        <p14:creationId xmlns:p14="http://schemas.microsoft.com/office/powerpoint/2010/main" val="3007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e-DE" b="1" dirty="0">
                <a:solidFill>
                  <a:srgbClr val="C00000"/>
                </a:solidFill>
              </a:rPr>
              <a:t>Neurochirurgie</a:t>
            </a:r>
            <a:br>
              <a:rPr lang="de-DE" b="1" dirty="0">
                <a:solidFill>
                  <a:srgbClr val="C00000"/>
                </a:solidFill>
              </a:rPr>
            </a:br>
            <a:endParaRPr lang="de-DE" dirty="0">
              <a:solidFill>
                <a:srgbClr val="C00000"/>
              </a:solidFill>
            </a:endParaRPr>
          </a:p>
        </p:txBody>
      </p:sp>
      <p:sp>
        <p:nvSpPr>
          <p:cNvPr id="5" name="Inhaltsplatzhalter 4"/>
          <p:cNvSpPr>
            <a:spLocks noGrp="1"/>
          </p:cNvSpPr>
          <p:nvPr>
            <p:ph idx="1"/>
          </p:nvPr>
        </p:nvSpPr>
        <p:spPr/>
        <p:txBody>
          <a:bodyPr/>
          <a:lstStyle/>
          <a:p>
            <a:r>
              <a:rPr lang="de-DE" dirty="0"/>
              <a:t>Spezielle Hirnoperationen werden nur sehr selten und bei extrem schweren Fällen in Betracht gezogen. Dabei zerstört man bestimmte Hirnareale bzw. führt eine so genannte Tiefenhirnstimulation durch, um schwerste Tics, Zwänge und Selbstverletzungen zu verhindern, die sich medikamentös nicht mehr beeinflussen lassen. </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4231013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838200" y="572655"/>
            <a:ext cx="10515600" cy="1118033"/>
          </a:xfrm>
        </p:spPr>
        <p:txBody>
          <a:bodyPr>
            <a:normAutofit fontScale="90000"/>
          </a:bodyPr>
          <a:lstStyle/>
          <a:p>
            <a:pPr algn="ctr"/>
            <a:r>
              <a:rPr lang="de-DE" sz="4000" b="1" dirty="0">
                <a:solidFill>
                  <a:srgbClr val="C00000"/>
                </a:solidFill>
              </a:rPr>
              <a:t>Links zum Thema Tic-Störungen und </a:t>
            </a:r>
            <a:r>
              <a:rPr lang="de-DE" sz="4000" b="1" dirty="0" err="1">
                <a:solidFill>
                  <a:srgbClr val="C00000"/>
                </a:solidFill>
              </a:rPr>
              <a:t>Tourette</a:t>
            </a:r>
            <a:r>
              <a:rPr lang="de-DE" sz="4000" b="1" dirty="0">
                <a:solidFill>
                  <a:srgbClr val="C00000"/>
                </a:solidFill>
              </a:rPr>
              <a:t>-Syndrom</a:t>
            </a:r>
            <a:br>
              <a:rPr lang="de-DE" b="1" dirty="0"/>
            </a:br>
            <a:endParaRPr lang="de-DE" dirty="0"/>
          </a:p>
        </p:txBody>
      </p:sp>
      <p:sp>
        <p:nvSpPr>
          <p:cNvPr id="5" name="Inhaltsplatzhalter 4"/>
          <p:cNvSpPr>
            <a:spLocks noGrp="1"/>
          </p:cNvSpPr>
          <p:nvPr>
            <p:ph idx="1"/>
          </p:nvPr>
        </p:nvSpPr>
        <p:spPr/>
        <p:txBody>
          <a:bodyPr/>
          <a:lstStyle/>
          <a:p>
            <a:r>
              <a:rPr lang="de-DE" b="1" dirty="0" err="1"/>
              <a:t>Tourette</a:t>
            </a:r>
            <a:r>
              <a:rPr lang="de-DE" b="1" dirty="0"/>
              <a:t>-Gesellschaft Deutschland e.V.</a:t>
            </a:r>
            <a:br>
              <a:rPr lang="de-DE" dirty="0"/>
            </a:br>
            <a:r>
              <a:rPr lang="de-DE" dirty="0">
                <a:hlinkClick r:id="rId2" tooltip="Opens external link in new window"/>
              </a:rPr>
              <a:t>www.tourette-gesellschaft.de</a:t>
            </a:r>
            <a:endParaRPr lang="de-DE" dirty="0"/>
          </a:p>
          <a:p>
            <a:r>
              <a:rPr lang="de-DE" b="1" dirty="0" err="1"/>
              <a:t>InteressenVerband</a:t>
            </a:r>
            <a:r>
              <a:rPr lang="de-DE" b="1" dirty="0"/>
              <a:t> Tic und </a:t>
            </a:r>
            <a:r>
              <a:rPr lang="de-DE" b="1" dirty="0" err="1"/>
              <a:t>Tourette</a:t>
            </a:r>
            <a:r>
              <a:rPr lang="de-DE" b="1" dirty="0"/>
              <a:t> Syndrom e.V.</a:t>
            </a:r>
            <a:br>
              <a:rPr lang="de-DE" dirty="0"/>
            </a:br>
            <a:r>
              <a:rPr lang="de-DE" dirty="0">
                <a:hlinkClick r:id="rId2"/>
              </a:rPr>
              <a:t>www.tourette-gesellschaft.de</a:t>
            </a:r>
            <a:endParaRPr lang="de-DE" dirty="0"/>
          </a:p>
          <a:p>
            <a:r>
              <a:rPr lang="de-DE" b="1" dirty="0"/>
              <a:t>Allgemeinhilfe TIC und ADHS e.V.</a:t>
            </a:r>
            <a:br>
              <a:rPr lang="de-DE" dirty="0"/>
            </a:br>
            <a:r>
              <a:rPr lang="de-DE" dirty="0">
                <a:hlinkClick r:id="rId3" tooltip="www.ah-ta.de"/>
              </a:rPr>
              <a:t>www.ah-ta.de</a:t>
            </a:r>
            <a:r>
              <a:rPr lang="de-DE" dirty="0"/>
              <a:t> </a:t>
            </a:r>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3367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838200" y="618836"/>
            <a:ext cx="10515600" cy="369456"/>
          </a:xfrm>
        </p:spPr>
        <p:txBody>
          <a:bodyPr>
            <a:normAutofit fontScale="90000"/>
          </a:bodyPr>
          <a:lstStyle/>
          <a:p>
            <a:pPr algn="ctr"/>
            <a:r>
              <a:rPr lang="de-DE" sz="3600" b="1" dirty="0">
                <a:solidFill>
                  <a:srgbClr val="C00000"/>
                </a:solidFill>
              </a:rPr>
              <a:t>Quellen</a:t>
            </a:r>
            <a:br>
              <a:rPr lang="de-DE" b="1" dirty="0"/>
            </a:br>
            <a:endParaRPr lang="de-DE" dirty="0"/>
          </a:p>
        </p:txBody>
      </p:sp>
      <p:sp>
        <p:nvSpPr>
          <p:cNvPr id="5" name="Inhaltsplatzhalter 4"/>
          <p:cNvSpPr>
            <a:spLocks noGrp="1"/>
          </p:cNvSpPr>
          <p:nvPr>
            <p:ph idx="1"/>
          </p:nvPr>
        </p:nvSpPr>
        <p:spPr>
          <a:xfrm>
            <a:off x="838200" y="988292"/>
            <a:ext cx="10515600" cy="5188671"/>
          </a:xfrm>
        </p:spPr>
        <p:txBody>
          <a:bodyPr>
            <a:normAutofit/>
          </a:bodyPr>
          <a:lstStyle/>
          <a:p>
            <a:r>
              <a:rPr lang="de-DE" sz="1800" dirty="0"/>
              <a:t>Döpfner, M. (2010). Leitfaden Tic-Störungen. Göttingen u.a., </a:t>
            </a:r>
            <a:r>
              <a:rPr lang="de-DE" sz="1800" dirty="0" err="1"/>
              <a:t>Hogrefe.Döpfner</a:t>
            </a:r>
            <a:r>
              <a:rPr lang="de-DE" sz="1800" dirty="0"/>
              <a:t>, M. (2010). Ratgeber Tics Informationen für Betroffene, Eltern, Lehrer und Erzieher. Göttingen u.a., </a:t>
            </a:r>
            <a:r>
              <a:rPr lang="de-DE" sz="1800" dirty="0" err="1"/>
              <a:t>Hogrefe</a:t>
            </a:r>
            <a:r>
              <a:rPr lang="de-DE" sz="1800" dirty="0"/>
              <a:t>.</a:t>
            </a:r>
          </a:p>
          <a:p>
            <a:r>
              <a:rPr lang="de-DE" sz="1800" dirty="0" err="1"/>
              <a:t>Fegert</a:t>
            </a:r>
            <a:r>
              <a:rPr lang="de-DE" sz="1800" dirty="0"/>
              <a:t>, Eggers, Resch (2012). Psychiatrie und Psychotherapie des Kindes- und Jugendalters, Springer</a:t>
            </a:r>
          </a:p>
          <a:p>
            <a:r>
              <a:rPr lang="de-DE" sz="1800" dirty="0"/>
              <a:t>Metzger H, Wanderer S, Veit </a:t>
            </a:r>
            <a:r>
              <a:rPr lang="de-DE" sz="1800" dirty="0" err="1"/>
              <a:t>Roessner</a:t>
            </a:r>
            <a:r>
              <a:rPr lang="de-DE" sz="1800" dirty="0"/>
              <a:t> V. Tic </a:t>
            </a:r>
            <a:r>
              <a:rPr lang="de-DE" sz="1800" dirty="0" err="1"/>
              <a:t>disorders</a:t>
            </a:r>
            <a:r>
              <a:rPr lang="de-DE" sz="1800" dirty="0"/>
              <a:t>. In Rey JM (</a:t>
            </a:r>
            <a:r>
              <a:rPr lang="de-DE" sz="1800" dirty="0" err="1"/>
              <a:t>ed</a:t>
            </a:r>
            <a:r>
              <a:rPr lang="de-DE" sz="1800" dirty="0"/>
              <a:t>), IACAPAP e-</a:t>
            </a:r>
            <a:r>
              <a:rPr lang="de-DE" sz="1800" dirty="0" err="1"/>
              <a:t>Textbook</a:t>
            </a:r>
            <a:r>
              <a:rPr lang="de-DE" sz="1800" dirty="0"/>
              <a:t> </a:t>
            </a:r>
            <a:r>
              <a:rPr lang="de-DE" sz="1800" dirty="0" err="1"/>
              <a:t>of</a:t>
            </a:r>
            <a:r>
              <a:rPr lang="de-DE" sz="1800" dirty="0"/>
              <a:t> Child </a:t>
            </a:r>
            <a:r>
              <a:rPr lang="de-DE" sz="1800" dirty="0" err="1"/>
              <a:t>and</a:t>
            </a:r>
            <a:r>
              <a:rPr lang="de-DE" sz="1800" dirty="0"/>
              <a:t> </a:t>
            </a:r>
            <a:r>
              <a:rPr lang="de-DE" sz="1800" dirty="0" err="1"/>
              <a:t>Adolescent</a:t>
            </a:r>
            <a:r>
              <a:rPr lang="de-DE" sz="1800" dirty="0"/>
              <a:t> Mental </a:t>
            </a:r>
            <a:r>
              <a:rPr lang="de-DE" sz="1800" dirty="0" err="1"/>
              <a:t>Health</a:t>
            </a:r>
            <a:r>
              <a:rPr lang="de-DE" sz="1800" dirty="0"/>
              <a:t>. </a:t>
            </a:r>
            <a:r>
              <a:rPr lang="de-DE" sz="1800" dirty="0" err="1"/>
              <a:t>Geneva</a:t>
            </a:r>
            <a:r>
              <a:rPr lang="de-DE" sz="1800" dirty="0"/>
              <a:t>: International </a:t>
            </a:r>
            <a:r>
              <a:rPr lang="de-DE" sz="1800" dirty="0" err="1"/>
              <a:t>Association</a:t>
            </a:r>
            <a:r>
              <a:rPr lang="de-DE" sz="1800" dirty="0"/>
              <a:t> </a:t>
            </a:r>
            <a:r>
              <a:rPr lang="de-DE" sz="1800" dirty="0" err="1"/>
              <a:t>for</a:t>
            </a:r>
            <a:r>
              <a:rPr lang="de-DE" sz="1800" dirty="0"/>
              <a:t> Child </a:t>
            </a:r>
            <a:r>
              <a:rPr lang="de-DE" sz="1800" dirty="0" err="1"/>
              <a:t>and</a:t>
            </a:r>
            <a:r>
              <a:rPr lang="de-DE" sz="1800" dirty="0"/>
              <a:t> </a:t>
            </a:r>
            <a:r>
              <a:rPr lang="de-DE" sz="1800" dirty="0" err="1"/>
              <a:t>Adolescent</a:t>
            </a:r>
            <a:r>
              <a:rPr lang="de-DE" sz="1800" dirty="0"/>
              <a:t> </a:t>
            </a:r>
            <a:r>
              <a:rPr lang="de-DE" sz="1800" dirty="0" err="1"/>
              <a:t>Psychiatry</a:t>
            </a:r>
            <a:r>
              <a:rPr lang="de-DE" sz="1800" dirty="0"/>
              <a:t> </a:t>
            </a:r>
            <a:r>
              <a:rPr lang="de-DE" sz="1800" dirty="0" err="1"/>
              <a:t>and</a:t>
            </a:r>
            <a:r>
              <a:rPr lang="de-DE" sz="1800" dirty="0"/>
              <a:t> Allied </a:t>
            </a:r>
            <a:r>
              <a:rPr lang="de-DE" sz="1800" dirty="0" err="1"/>
              <a:t>Professions</a:t>
            </a:r>
            <a:r>
              <a:rPr lang="de-DE" sz="1800" dirty="0"/>
              <a:t> 2012. </a:t>
            </a:r>
            <a:r>
              <a:rPr lang="de-DE" sz="1800" dirty="0">
                <a:hlinkClick r:id="rId2" tooltip="http://iacapap.org/wp-content/uploads/H.2-TIC-DISORDERS-072012.pdf"/>
              </a:rPr>
              <a:t>http://iacapap.org/wp-content/uploads/H.2-TIC-DISORDERS-072012.pdf </a:t>
            </a:r>
            <a:endParaRPr lang="de-DE" sz="1800" dirty="0"/>
          </a:p>
          <a:p>
            <a:r>
              <a:rPr lang="de-DE" sz="1800" dirty="0" err="1"/>
              <a:t>Roessner</a:t>
            </a:r>
            <a:r>
              <a:rPr lang="de-DE" sz="1800" dirty="0"/>
              <a:t>, V., K. J. </a:t>
            </a:r>
            <a:r>
              <a:rPr lang="de-DE" sz="1800" dirty="0" err="1"/>
              <a:t>Plessen</a:t>
            </a:r>
            <a:r>
              <a:rPr lang="de-DE" sz="1800" dirty="0"/>
              <a:t>, et al. (2011). "European </a:t>
            </a:r>
            <a:r>
              <a:rPr lang="de-DE" sz="1800" dirty="0" err="1"/>
              <a:t>clinical</a:t>
            </a:r>
            <a:r>
              <a:rPr lang="de-DE" sz="1800" dirty="0"/>
              <a:t> </a:t>
            </a:r>
            <a:r>
              <a:rPr lang="de-DE" sz="1800" dirty="0" err="1"/>
              <a:t>guidelines</a:t>
            </a:r>
            <a:r>
              <a:rPr lang="de-DE" sz="1800" dirty="0"/>
              <a:t> </a:t>
            </a:r>
            <a:r>
              <a:rPr lang="de-DE" sz="1800" dirty="0" err="1"/>
              <a:t>for</a:t>
            </a:r>
            <a:r>
              <a:rPr lang="de-DE" sz="1800" dirty="0"/>
              <a:t> </a:t>
            </a:r>
            <a:r>
              <a:rPr lang="de-DE" sz="1800" dirty="0" err="1"/>
              <a:t>Tourette</a:t>
            </a:r>
            <a:r>
              <a:rPr lang="de-DE" sz="1800" dirty="0"/>
              <a:t> </a:t>
            </a:r>
            <a:r>
              <a:rPr lang="de-DE" sz="1800" dirty="0" err="1"/>
              <a:t>syndrome</a:t>
            </a:r>
            <a:r>
              <a:rPr lang="de-DE" sz="1800" dirty="0"/>
              <a:t> </a:t>
            </a:r>
            <a:r>
              <a:rPr lang="de-DE" sz="1800" dirty="0" err="1"/>
              <a:t>and</a:t>
            </a:r>
            <a:r>
              <a:rPr lang="de-DE" sz="1800" dirty="0"/>
              <a:t> </a:t>
            </a:r>
            <a:r>
              <a:rPr lang="de-DE" sz="1800" dirty="0" err="1"/>
              <a:t>other</a:t>
            </a:r>
            <a:r>
              <a:rPr lang="de-DE" sz="1800" dirty="0"/>
              <a:t> </a:t>
            </a:r>
            <a:r>
              <a:rPr lang="de-DE" sz="1800" dirty="0" err="1"/>
              <a:t>tic</a:t>
            </a:r>
            <a:r>
              <a:rPr lang="de-DE" sz="1800" dirty="0"/>
              <a:t> </a:t>
            </a:r>
            <a:r>
              <a:rPr lang="de-DE" sz="1800" dirty="0" err="1"/>
              <a:t>disorders</a:t>
            </a:r>
            <a:r>
              <a:rPr lang="de-DE" sz="1800" dirty="0"/>
              <a:t>. Part II: </a:t>
            </a:r>
            <a:r>
              <a:rPr lang="de-DE" sz="1800" dirty="0" err="1"/>
              <a:t>pharmacological</a:t>
            </a:r>
            <a:r>
              <a:rPr lang="de-DE" sz="1800" dirty="0"/>
              <a:t> </a:t>
            </a:r>
            <a:r>
              <a:rPr lang="de-DE" sz="1800" dirty="0" err="1"/>
              <a:t>treatment</a:t>
            </a:r>
            <a:r>
              <a:rPr lang="de-DE" sz="1800" dirty="0"/>
              <a:t>." </a:t>
            </a:r>
            <a:r>
              <a:rPr lang="de-DE" sz="1800" dirty="0" err="1"/>
              <a:t>Eur</a:t>
            </a:r>
            <a:r>
              <a:rPr lang="de-DE" sz="1800" dirty="0"/>
              <a:t> Child </a:t>
            </a:r>
            <a:r>
              <a:rPr lang="de-DE" sz="1800" dirty="0" err="1"/>
              <a:t>Adolesc</a:t>
            </a:r>
            <a:r>
              <a:rPr lang="de-DE" sz="1800" dirty="0"/>
              <a:t> </a:t>
            </a:r>
            <a:r>
              <a:rPr lang="de-DE" sz="1800" dirty="0" err="1"/>
              <a:t>Psychiatry</a:t>
            </a:r>
            <a:r>
              <a:rPr lang="de-DE" sz="1800" dirty="0"/>
              <a:t> 20(4): 173-196.</a:t>
            </a:r>
          </a:p>
          <a:p>
            <a:r>
              <a:rPr lang="de-DE" sz="1800" dirty="0" err="1"/>
              <a:t>Roessner</a:t>
            </a:r>
            <a:r>
              <a:rPr lang="de-DE" sz="1800" dirty="0"/>
              <a:t>, V., K. </a:t>
            </a:r>
            <a:r>
              <a:rPr lang="de-DE" sz="1800" dirty="0" err="1"/>
              <a:t>Schoenefeld</a:t>
            </a:r>
            <a:r>
              <a:rPr lang="de-DE" sz="1800" dirty="0"/>
              <a:t>, et al. (2012). "Therapie der Tic-Störungen." Z Kinder </a:t>
            </a:r>
            <a:r>
              <a:rPr lang="de-DE" sz="1800" dirty="0" err="1"/>
              <a:t>Jugendpsychiatr</a:t>
            </a:r>
            <a:r>
              <a:rPr lang="de-DE" sz="1800" dirty="0"/>
              <a:t> </a:t>
            </a:r>
            <a:r>
              <a:rPr lang="de-DE" sz="1800" dirty="0" err="1"/>
              <a:t>Psychother</a:t>
            </a:r>
            <a:r>
              <a:rPr lang="de-DE" sz="1800" dirty="0"/>
              <a:t> 40(4): 217-236. </a:t>
            </a:r>
          </a:p>
          <a:p>
            <a:r>
              <a:rPr lang="de-DE" sz="1800" dirty="0">
                <a:hlinkClick r:id="rId3"/>
              </a:rPr>
              <a:t>http://www.neurologen-und-psychiater-im-netz.org/kinder-jugend-psychiatrie/erkrankungen/tic-stoerungentourette-syndrom/was-sind-tic-stoerungenist-das-tourette-syndrom/</a:t>
            </a:r>
            <a:endParaRPr lang="de-DE" sz="1800" dirty="0"/>
          </a:p>
          <a:p>
            <a:r>
              <a:rPr lang="de-DE" sz="1800" dirty="0"/>
              <a:t>Weitere Literaturangaben auf: </a:t>
            </a:r>
            <a:r>
              <a:rPr lang="de-DE" sz="1800" dirty="0">
                <a:hlinkClick r:id="rId4"/>
              </a:rPr>
              <a:t>http://www.sozialpsychiatrisches-centrum-dr-meyers.de/</a:t>
            </a:r>
            <a:endParaRPr lang="de-DE" sz="1800" dirty="0"/>
          </a:p>
        </p:txBody>
      </p:sp>
      <p:pic>
        <p:nvPicPr>
          <p:cNvPr id="6" name="Grafik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432548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solidFill>
                  <a:srgbClr val="C00000"/>
                </a:solidFill>
              </a:rPr>
              <a:t>Links zu Berichten von Betroffenen</a:t>
            </a:r>
          </a:p>
        </p:txBody>
      </p:sp>
      <p:sp>
        <p:nvSpPr>
          <p:cNvPr id="3" name="Inhaltsplatzhalter 2"/>
          <p:cNvSpPr>
            <a:spLocks noGrp="1"/>
          </p:cNvSpPr>
          <p:nvPr>
            <p:ph idx="1"/>
          </p:nvPr>
        </p:nvSpPr>
        <p:spPr/>
        <p:txBody>
          <a:bodyPr/>
          <a:lstStyle/>
          <a:p>
            <a:r>
              <a:rPr lang="de-DE" i="1" dirty="0">
                <a:solidFill>
                  <a:schemeClr val="accent1"/>
                </a:solidFill>
                <a:hlinkClick r:id="rId2"/>
              </a:rPr>
              <a:t>http://www.ardmediathek.de/tv/defacto/Schicksal-Tourette-Syndrom-Ein-Leben-i/hr-fernsehen/Video?documentId=29977564&amp;bcastId=3437388</a:t>
            </a:r>
            <a:endParaRPr lang="de-DE" i="1" dirty="0">
              <a:solidFill>
                <a:schemeClr val="accent1"/>
              </a:solidFill>
            </a:endParaRPr>
          </a:p>
          <a:p>
            <a:r>
              <a:rPr lang="de-DE" i="1" dirty="0">
                <a:solidFill>
                  <a:schemeClr val="accent1"/>
                </a:solidFill>
                <a:hlinkClick r:id="rId3"/>
              </a:rPr>
              <a:t>https://www.youtube.com/watch?v=lq0DNkh4a-o</a:t>
            </a:r>
            <a:endParaRPr lang="de-DE" i="1" dirty="0">
              <a:solidFill>
                <a:schemeClr val="accent1"/>
              </a:solidFill>
            </a:endParaRPr>
          </a:p>
          <a:p>
            <a:pPr marL="0" indent="0">
              <a:buNone/>
            </a:pPr>
            <a:endParaRPr lang="de-DE" dirty="0">
              <a:solidFill>
                <a:schemeClr val="accent1"/>
              </a:solidFill>
            </a:endParaRPr>
          </a:p>
        </p:txBody>
      </p:sp>
    </p:spTree>
    <p:extLst>
      <p:ext uri="{BB962C8B-B14F-4D97-AF65-F5344CB8AC3E}">
        <p14:creationId xmlns:p14="http://schemas.microsoft.com/office/powerpoint/2010/main" val="3876292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872692"/>
          </a:xfrm>
        </p:spPr>
        <p:txBody>
          <a:bodyPr>
            <a:normAutofit fontScale="90000"/>
          </a:bodyPr>
          <a:lstStyle/>
          <a:p>
            <a:r>
              <a:rPr lang="de-DE" dirty="0"/>
              <a:t>Ich bedanke mich für Ihre Aufmerksamkeit</a:t>
            </a:r>
          </a:p>
        </p:txBody>
      </p:sp>
      <p:pic>
        <p:nvPicPr>
          <p:cNvPr id="5" name="Grafik 4"/>
          <p:cNvPicPr>
            <a:picLocks noChangeAspect="1"/>
          </p:cNvPicPr>
          <p:nvPr/>
        </p:nvPicPr>
        <p:blipFill>
          <a:blip r:embed="rId2"/>
          <a:stretch>
            <a:fillRect/>
          </a:stretch>
        </p:blipFill>
        <p:spPr>
          <a:xfrm>
            <a:off x="886692" y="1882211"/>
            <a:ext cx="6604000" cy="4674742"/>
          </a:xfrm>
          <a:prstGeom prst="rect">
            <a:avLst/>
          </a:prstGeom>
        </p:spPr>
      </p:pic>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410324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232452" y="5883966"/>
            <a:ext cx="9144000" cy="700502"/>
          </a:xfrm>
        </p:spPr>
        <p:txBody>
          <a:bodyPr>
            <a:normAutofit fontScale="90000"/>
          </a:bodyPr>
          <a:lstStyle/>
          <a:p>
            <a:endParaRPr lang="de-DE" dirty="0"/>
          </a:p>
        </p:txBody>
      </p:sp>
      <p:sp>
        <p:nvSpPr>
          <p:cNvPr id="3" name="Untertitel 2"/>
          <p:cNvSpPr>
            <a:spLocks noGrp="1"/>
          </p:cNvSpPr>
          <p:nvPr>
            <p:ph type="subTitle" idx="1"/>
          </p:nvPr>
        </p:nvSpPr>
        <p:spPr>
          <a:xfrm>
            <a:off x="1524000" y="363124"/>
            <a:ext cx="9144000" cy="5247310"/>
          </a:xfrm>
        </p:spPr>
        <p:txBody>
          <a:bodyPr>
            <a:normAutofit/>
          </a:bodyPr>
          <a:lstStyle/>
          <a:p>
            <a:pPr marL="342900" indent="-342900">
              <a:buFont typeface="Arial" panose="020B0604020202020204" pitchFamily="34" charset="0"/>
              <a:buChar char="•"/>
            </a:pPr>
            <a:r>
              <a:rPr lang="de-DE" sz="3200" dirty="0"/>
              <a:t>30.10.1857 in Saint-Gervais-les-</a:t>
            </a:r>
            <a:r>
              <a:rPr lang="de-DE" sz="3200" dirty="0" err="1"/>
              <a:t>Trois</a:t>
            </a:r>
            <a:r>
              <a:rPr lang="de-DE" sz="3200" dirty="0"/>
              <a:t>-</a:t>
            </a:r>
            <a:r>
              <a:rPr lang="de-DE" sz="3200" dirty="0" err="1"/>
              <a:t>Clochers</a:t>
            </a:r>
            <a:endParaRPr lang="de-DE" sz="3200" dirty="0"/>
          </a:p>
          <a:p>
            <a:pPr marL="342900" indent="-342900">
              <a:buFont typeface="Arial" panose="020B0604020202020204" pitchFamily="34" charset="0"/>
              <a:buChar char="•"/>
            </a:pPr>
            <a:r>
              <a:rPr lang="de-DE" sz="3200" dirty="0"/>
              <a:t>1873-1881 Studium der Medizin in Poitiers</a:t>
            </a:r>
          </a:p>
          <a:p>
            <a:pPr marL="342900" indent="-342900">
              <a:buFont typeface="Arial" panose="020B0604020202020204" pitchFamily="34" charset="0"/>
              <a:buChar char="•"/>
            </a:pPr>
            <a:r>
              <a:rPr lang="de-DE" sz="3200" dirty="0"/>
              <a:t>1885 Untersuchung über eine Nervenstörung, die durch Auffälligkeiten der motorischen Koordination gekennzeichnet ist und von </a:t>
            </a:r>
            <a:r>
              <a:rPr lang="de-DE" sz="3200" dirty="0" err="1"/>
              <a:t>Echolalie</a:t>
            </a:r>
            <a:r>
              <a:rPr lang="de-DE" sz="3200" dirty="0"/>
              <a:t> und Koprolalie begleitet ist. (Archives de Neurologie, Revue des </a:t>
            </a:r>
            <a:r>
              <a:rPr lang="de-DE" sz="3200" dirty="0" err="1"/>
              <a:t>Maladies</a:t>
            </a:r>
            <a:r>
              <a:rPr lang="de-DE" sz="3200" dirty="0"/>
              <a:t> </a:t>
            </a:r>
            <a:r>
              <a:rPr lang="de-DE" sz="3200" dirty="0" err="1"/>
              <a:t>nerveuses</a:t>
            </a:r>
            <a:r>
              <a:rPr lang="de-DE" sz="3200" dirty="0"/>
              <a:t> et mentales, Bd. IX, 1885, Paris)</a:t>
            </a:r>
          </a:p>
          <a:p>
            <a:pPr marL="342900" indent="-342900">
              <a:buFont typeface="Arial" panose="020B0604020202020204" pitchFamily="34" charset="0"/>
              <a:buChar char="•"/>
            </a:pPr>
            <a:r>
              <a:rPr lang="de-DE" sz="3200" dirty="0"/>
              <a:t>Gestorben 22.05.1904 in </a:t>
            </a:r>
            <a:r>
              <a:rPr lang="de-DE" sz="3200" dirty="0" err="1"/>
              <a:t>Cery</a:t>
            </a:r>
            <a:endParaRPr lang="de-DE" sz="3200"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55962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68206"/>
            <a:ext cx="9144000" cy="2387600"/>
          </a:xfrm>
        </p:spPr>
        <p:txBody>
          <a:bodyPr/>
          <a:lstStyle/>
          <a:p>
            <a:r>
              <a:rPr lang="de-DE" dirty="0"/>
              <a:t>Kernsymptome des </a:t>
            </a:r>
            <a:r>
              <a:rPr lang="de-DE" dirty="0" err="1"/>
              <a:t>Tourette</a:t>
            </a:r>
            <a:r>
              <a:rPr lang="de-DE" dirty="0"/>
              <a:t> Syndroms (TS)</a:t>
            </a:r>
          </a:p>
        </p:txBody>
      </p:sp>
      <p:sp>
        <p:nvSpPr>
          <p:cNvPr id="3" name="Untertitel 2"/>
          <p:cNvSpPr>
            <a:spLocks noGrp="1"/>
          </p:cNvSpPr>
          <p:nvPr>
            <p:ph type="subTitle" idx="1"/>
          </p:nvPr>
        </p:nvSpPr>
        <p:spPr>
          <a:xfrm>
            <a:off x="1524000" y="2451652"/>
            <a:ext cx="9144000" cy="2806147"/>
          </a:xfrm>
        </p:spPr>
        <p:txBody>
          <a:bodyPr>
            <a:normAutofit fontScale="92500"/>
          </a:bodyPr>
          <a:lstStyle/>
          <a:p>
            <a:r>
              <a:rPr lang="de-DE" sz="3600" dirty="0"/>
              <a:t>Motorische und vokale Tics stellen die Kernsymptome des TS dar.</a:t>
            </a:r>
          </a:p>
          <a:p>
            <a:r>
              <a:rPr lang="de-DE" sz="3000" dirty="0"/>
              <a:t>Tics sind unwillkürliche, nicht zweckgebundene Bewegungen und/oder Lautäußerungen von Menschen. Sie werden entsprechend ihrer Ausprägung in </a:t>
            </a:r>
            <a:r>
              <a:rPr lang="de-DE" sz="3000" b="1" dirty="0"/>
              <a:t>motorische</a:t>
            </a:r>
            <a:r>
              <a:rPr lang="de-DE" sz="3000" dirty="0"/>
              <a:t> oder </a:t>
            </a:r>
            <a:r>
              <a:rPr lang="de-DE" sz="3000" b="1" dirty="0"/>
              <a:t>vokale</a:t>
            </a:r>
            <a:r>
              <a:rPr lang="de-DE" sz="3000" dirty="0"/>
              <a:t> Tics sowie in einfache oder komplexe Tics unterteilt. </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402581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e-DE" dirty="0">
                <a:solidFill>
                  <a:srgbClr val="FF0000"/>
                </a:solidFill>
              </a:rPr>
              <a:t>Motorische Tics</a:t>
            </a:r>
          </a:p>
        </p:txBody>
      </p:sp>
      <p:sp>
        <p:nvSpPr>
          <p:cNvPr id="5" name="Inhaltsplatzhalter 4"/>
          <p:cNvSpPr>
            <a:spLocks noGrp="1"/>
          </p:cNvSpPr>
          <p:nvPr>
            <p:ph idx="1"/>
          </p:nvPr>
        </p:nvSpPr>
        <p:spPr>
          <a:xfrm>
            <a:off x="838200" y="1403927"/>
            <a:ext cx="10515600" cy="4773036"/>
          </a:xfrm>
        </p:spPr>
        <p:txBody>
          <a:bodyPr>
            <a:normAutofit fontScale="92500" lnSpcReduction="20000"/>
          </a:bodyPr>
          <a:lstStyle/>
          <a:p>
            <a:r>
              <a:rPr lang="de-DE" dirty="0"/>
              <a:t>Motorische Tics sind abrupt einsetzende und mitunter sehr heftige Bewegungen, die unwillkürlich ablaufen und nicht zweckgebunden sind. Die Bewegungen laufen oft wiederholt in immer gleicher Weise ab, sind aber nicht rhythmisch. Sie können einzeln oder in Serie auftreten. Insbesondere bei schweren Ausprägungen können </a:t>
            </a:r>
            <a:r>
              <a:rPr lang="de-DE" b="1" dirty="0"/>
              <a:t>komplexe (kombinierte) motorische Tics</a:t>
            </a:r>
            <a:r>
              <a:rPr lang="de-DE" dirty="0"/>
              <a:t> auftreten, bei denen mehrere Muskelgruppen beteiligt sind oder bei denen scheinbar zweckgerichtete Bewegungen ausgeführt werden, wie beispielsweise Hüpfen, Drehungen oder Aufstampfen. Besondere Formen komplexer motorischer Tics sind die </a:t>
            </a:r>
            <a:r>
              <a:rPr lang="de-DE" i="1" dirty="0" err="1">
                <a:hlinkClick r:id="rId2" tooltip="Kopropraxie - Erklärung im Glossar"/>
              </a:rPr>
              <a:t>Kopropraxie</a:t>
            </a:r>
            <a:r>
              <a:rPr lang="de-DE" dirty="0"/>
              <a:t> und die </a:t>
            </a:r>
            <a:r>
              <a:rPr lang="de-DE" i="1" dirty="0" err="1">
                <a:hlinkClick r:id="rId3" tooltip="Echopraxie - Erklärung im Glossar"/>
              </a:rPr>
              <a:t>Echopraxie</a:t>
            </a:r>
            <a:r>
              <a:rPr lang="de-DE" i="1" dirty="0"/>
              <a:t> und </a:t>
            </a:r>
            <a:r>
              <a:rPr lang="de-DE" i="1" dirty="0" err="1"/>
              <a:t>Touching</a:t>
            </a:r>
            <a:r>
              <a:rPr lang="de-DE" i="1" dirty="0"/>
              <a:t> (unwillkürliches BERÜHREN VON Gegenständen oder Personen, meist kurzes Antippen, seltener mit Berührungen des Gegenübers in dessen Brust-, Gesäß- oder Genitalbereich)</a:t>
            </a:r>
            <a:r>
              <a:rPr lang="de-DE" dirty="0"/>
              <a:t>. Motorische Tics finden sich am häufigsten im Gesicht und am Kopf, sie können sich z.B. in Form von Augenblinzeln, Augenverdrehen, Kopfrucken und Schulterrucken äußern. </a:t>
            </a:r>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894951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e-DE" dirty="0">
                <a:solidFill>
                  <a:srgbClr val="FF0000"/>
                </a:solidFill>
              </a:rPr>
              <a:t>Vokale Tics</a:t>
            </a:r>
          </a:p>
        </p:txBody>
      </p:sp>
      <p:sp>
        <p:nvSpPr>
          <p:cNvPr id="5" name="Inhaltsplatzhalter 4"/>
          <p:cNvSpPr>
            <a:spLocks noGrp="1"/>
          </p:cNvSpPr>
          <p:nvPr>
            <p:ph idx="1"/>
          </p:nvPr>
        </p:nvSpPr>
        <p:spPr/>
        <p:txBody>
          <a:bodyPr>
            <a:normAutofit lnSpcReduction="10000"/>
          </a:bodyPr>
          <a:lstStyle/>
          <a:p>
            <a:r>
              <a:rPr lang="de-DE" sz="3600" dirty="0"/>
              <a:t>Vokale Tics stellen sich durch das unwillkürliche Äußern von Lauten und Geräuschen dar, wie beispielsweise Räuspern, Schniefen, Grunzen, Quieken und in seltenen Fällen lautem Schreien oder Wörtern und Sätzen. Besondere Formen der </a:t>
            </a:r>
            <a:r>
              <a:rPr lang="de-DE" sz="3600" b="1" dirty="0"/>
              <a:t>komplexen vokalen Tics</a:t>
            </a:r>
            <a:r>
              <a:rPr lang="de-DE" sz="3600" dirty="0"/>
              <a:t> sind die </a:t>
            </a:r>
            <a:r>
              <a:rPr lang="de-DE" sz="3600" i="1" dirty="0">
                <a:hlinkClick r:id="rId2" tooltip="Koprolalie - Erklärung im Glossar"/>
              </a:rPr>
              <a:t>Koprolalie</a:t>
            </a:r>
            <a:r>
              <a:rPr lang="de-DE" sz="3600" dirty="0"/>
              <a:t>, die </a:t>
            </a:r>
            <a:r>
              <a:rPr lang="de-DE" sz="3600" i="1" dirty="0" err="1">
                <a:hlinkClick r:id="rId3" tooltip="Echolalie - Erklärung im Glossar"/>
              </a:rPr>
              <a:t>Echolalie</a:t>
            </a:r>
            <a:r>
              <a:rPr lang="de-DE" sz="3600" dirty="0"/>
              <a:t> und die </a:t>
            </a:r>
            <a:r>
              <a:rPr lang="de-DE" sz="3600" i="1" dirty="0" err="1"/>
              <a:t>Palilalie</a:t>
            </a:r>
            <a:r>
              <a:rPr lang="de-DE" sz="3600" i="1" dirty="0"/>
              <a:t> (selbst gesprochene Wörter, Silben oder Satzteile werden wiederholt. Ausgeprägte Formen erinnern an Stottern</a:t>
            </a:r>
            <a:r>
              <a:rPr lang="de-DE" sz="3600" dirty="0"/>
              <a:t>. </a:t>
            </a:r>
          </a:p>
        </p:txBody>
      </p:sp>
      <p:pic>
        <p:nvPicPr>
          <p:cNvPr id="6" name="Grafi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527107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e-DE" dirty="0">
                <a:solidFill>
                  <a:srgbClr val="FF0000"/>
                </a:solidFill>
              </a:rPr>
              <a:t>Definition des </a:t>
            </a:r>
            <a:r>
              <a:rPr lang="de-DE" dirty="0" err="1">
                <a:solidFill>
                  <a:srgbClr val="FF0000"/>
                </a:solidFill>
              </a:rPr>
              <a:t>Tourette</a:t>
            </a:r>
            <a:r>
              <a:rPr lang="de-DE" dirty="0">
                <a:solidFill>
                  <a:srgbClr val="FF0000"/>
                </a:solidFill>
              </a:rPr>
              <a:t> Syndroms</a:t>
            </a:r>
          </a:p>
        </p:txBody>
      </p:sp>
      <p:sp>
        <p:nvSpPr>
          <p:cNvPr id="5" name="Inhaltsplatzhalter 4"/>
          <p:cNvSpPr>
            <a:spLocks noGrp="1"/>
          </p:cNvSpPr>
          <p:nvPr>
            <p:ph idx="1"/>
          </p:nvPr>
        </p:nvSpPr>
        <p:spPr/>
        <p:txBody>
          <a:bodyPr/>
          <a:lstStyle/>
          <a:p>
            <a:r>
              <a:rPr lang="de-DE" dirty="0"/>
              <a:t>Treten komplexe vokale und multiple motorische Tics kombiniert auf, spricht man von dem so genannten </a:t>
            </a:r>
            <a:r>
              <a:rPr lang="de-DE" b="1" dirty="0" err="1"/>
              <a:t>Tourette</a:t>
            </a:r>
            <a:r>
              <a:rPr lang="de-DE" b="1" dirty="0"/>
              <a:t>-Syndrom</a:t>
            </a:r>
            <a:r>
              <a:rPr lang="de-DE" dirty="0"/>
              <a:t>. Hierunter fallen auch Tic-Störungen, die mehrmals täglich, ohne Rückbildung (Remission) über die Dauer eines Jahres  (= chronische Tic-Störung) auftreten und sich vor dem 18. Lebensjahr manifestiert haben.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9076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p:cNvSpPr>
            <a:spLocks noGrp="1"/>
          </p:cNvSpPr>
          <p:nvPr>
            <p:ph idx="1"/>
          </p:nvPr>
        </p:nvSpPr>
        <p:spPr>
          <a:xfrm>
            <a:off x="838200" y="487681"/>
            <a:ext cx="10515600" cy="5689282"/>
          </a:xfrm>
        </p:spPr>
        <p:txBody>
          <a:bodyPr>
            <a:normAutofit/>
          </a:bodyPr>
          <a:lstStyle/>
          <a:p>
            <a:r>
              <a:rPr lang="de-DE" dirty="0"/>
              <a:t>Das </a:t>
            </a:r>
            <a:r>
              <a:rPr lang="de-DE" dirty="0" err="1"/>
              <a:t>Tourette</a:t>
            </a:r>
            <a:r>
              <a:rPr lang="de-DE" dirty="0"/>
              <a:t>-Syndrom geht bei dem Großteil der Betroffenen mit weiteren Störungen einher, wie z.B. ADHS, Zwangsstörungen, Affektiven Störungen oder Angststörungen. Nur etwa 10 bis 20 Prozent der Kinder mit </a:t>
            </a:r>
            <a:r>
              <a:rPr lang="de-DE" dirty="0" err="1"/>
              <a:t>Tourette</a:t>
            </a:r>
            <a:r>
              <a:rPr lang="de-DE" dirty="0"/>
              <a:t>-Syndrom weisen keine weiteren kinder- und jugendpsychiatrischen Probleme auf. </a:t>
            </a:r>
          </a:p>
          <a:p>
            <a:r>
              <a:rPr lang="de-DE" dirty="0"/>
              <a:t>Tics sind ein häufiges Symptom. Sie beginnen meist im Grundschulalter zwischen 6 und 8 Jahren, wobei die Symptome am stärksten zwischen dem 10. und 12. Lebensjahr ausgeprägt sind. Jungen entwickeln 3-4-mal häufiger Tics als Mädchen. Schätzungen gehen davon aus, dass zwischen 10 und 15 Prozent aller Grundschulkinder vorrübergehend betroffen sind. Das </a:t>
            </a:r>
            <a:r>
              <a:rPr lang="de-DE" dirty="0" err="1"/>
              <a:t>Tourette</a:t>
            </a:r>
            <a:r>
              <a:rPr lang="de-DE" dirty="0"/>
              <a:t>-Syndrom wird mit einer Häufigkeit von 1% angenommen.</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4164217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p:cNvSpPr>
            <a:spLocks noGrp="1"/>
          </p:cNvSpPr>
          <p:nvPr>
            <p:ph idx="1"/>
          </p:nvPr>
        </p:nvSpPr>
        <p:spPr>
          <a:xfrm>
            <a:off x="0" y="87086"/>
            <a:ext cx="11353800" cy="5971969"/>
          </a:xfrm>
        </p:spPr>
        <p:txBody>
          <a:bodyPr>
            <a:noAutofit/>
          </a:bodyPr>
          <a:lstStyle/>
          <a:p>
            <a:r>
              <a:rPr lang="de-DE" dirty="0"/>
              <a:t>Der psychische Leidensdruck der Betroffenen, ist aufgrund der auffälligen, nicht kontrollierbaren Symptome in manchen Fällen hoch - insbesondere beim </a:t>
            </a:r>
            <a:r>
              <a:rPr lang="de-DE" dirty="0" err="1"/>
              <a:t>Tourette</a:t>
            </a:r>
            <a:r>
              <a:rPr lang="de-DE" dirty="0"/>
              <a:t>-Syndrom. Die Komplexität mancher Tic-Störungen ruft mitunter bei der Umwelt (Familienmitglieder, Freunde, Lehrer) großes Erstaunen und auch Ärger oder Zurückweisung hervor. Viele Nicht-Betroffene können sich nicht vorstellen, dass diese Handlungsweisen und Lautäußerungen tatsächlich unwillkürlich und krankheitsbedingt sind, z.B. da die Betroffenen zumindest zeitweise eine Kontrolle über ihre Tics erlangen können. Manche Personen fühlen sich durch die Tics provoziert; insbesondere wenn es sich um Koprolalie/</a:t>
            </a:r>
            <a:r>
              <a:rPr lang="de-DE" dirty="0" err="1"/>
              <a:t>Kopropraxie</a:t>
            </a:r>
            <a:r>
              <a:rPr lang="de-DE" dirty="0"/>
              <a:t> handelt. </a:t>
            </a:r>
            <a:br>
              <a:rPr lang="de-DE" dirty="0"/>
            </a:br>
            <a:r>
              <a:rPr lang="de-DE" dirty="0"/>
              <a:t>Daher sind berechtigte Angst vor Spott aufgrund der Tics und auch Schamgefühle sehr häufig bei Kindern und Jugendlichen mit chronischen Tic-Störungen bzw. </a:t>
            </a:r>
            <a:r>
              <a:rPr lang="de-DE" dirty="0" err="1"/>
              <a:t>Tourette</a:t>
            </a:r>
            <a:r>
              <a:rPr lang="de-DE" dirty="0"/>
              <a:t>-Syndrom zu finden. Anderseits sind viele Betroffene gut sozial integriert, sofern die Symptomatik nicht zu ausgeprägt ist oder sie in einem aufgeklärten Umfeld aufwachsen. </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98210" y="5606473"/>
            <a:ext cx="3881811" cy="1251526"/>
          </a:xfrm>
          <a:prstGeom prst="rect">
            <a:avLst/>
          </a:prstGeom>
          <a:solidFill>
            <a:schemeClr val="accent1">
              <a:lumMod val="40000"/>
              <a:lumOff val="60000"/>
            </a:schemeClr>
          </a:solidFill>
        </p:spPr>
      </p:pic>
    </p:spTree>
    <p:extLst>
      <p:ext uri="{BB962C8B-B14F-4D97-AF65-F5344CB8AC3E}">
        <p14:creationId xmlns:p14="http://schemas.microsoft.com/office/powerpoint/2010/main" val="2020653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2002</Words>
  <Application>Microsoft Office PowerPoint</Application>
  <PresentationFormat>Breitbild</PresentationFormat>
  <Paragraphs>83</Paragraphs>
  <Slides>24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24</vt:i4>
      </vt:variant>
    </vt:vector>
  </HeadingPairs>
  <TitlesOfParts>
    <vt:vector size="28" baseType="lpstr">
      <vt:lpstr>Arial</vt:lpstr>
      <vt:lpstr>Calibri</vt:lpstr>
      <vt:lpstr>Calibri Light</vt:lpstr>
      <vt:lpstr>Office Theme</vt:lpstr>
      <vt:lpstr>Gilles de la Tourette Syndrom</vt:lpstr>
      <vt:lpstr>George Gilles de la Tourette</vt:lpstr>
      <vt:lpstr>PowerPoint-Präsentation</vt:lpstr>
      <vt:lpstr>Kernsymptome des Tourette Syndroms (TS)</vt:lpstr>
      <vt:lpstr>Motorische Tics</vt:lpstr>
      <vt:lpstr>Vokale Tics</vt:lpstr>
      <vt:lpstr>Definition des Tourette Syndroms</vt:lpstr>
      <vt:lpstr>PowerPoint-Präsentation</vt:lpstr>
      <vt:lpstr>PowerPoint-Präsentation</vt:lpstr>
      <vt:lpstr>PowerPoint-Präsentation</vt:lpstr>
      <vt:lpstr>Komorbiditäten</vt:lpstr>
      <vt:lpstr>Behandlung von Tic-Störungen und Tourette-Syndrom </vt:lpstr>
      <vt:lpstr>PowerPoint-Präsentation</vt:lpstr>
      <vt:lpstr>Medikamentöse Therapie </vt:lpstr>
      <vt:lpstr>Weitere medikamentöse Therapien</vt:lpstr>
      <vt:lpstr>Homöopathische Mittel gegen Tics</vt:lpstr>
      <vt:lpstr>Nicht-medikamentöse Therapieformen </vt:lpstr>
      <vt:lpstr>Nicht-medikamentöse Therapieformen </vt:lpstr>
      <vt:lpstr>Entspannungstechniken </vt:lpstr>
      <vt:lpstr>Neurochirurgie </vt:lpstr>
      <vt:lpstr>Links zum Thema Tic-Störungen und Tourette-Syndrom </vt:lpstr>
      <vt:lpstr>Quellen </vt:lpstr>
      <vt:lpstr>Links zu Berichten von Betroffenen</vt:lpstr>
      <vt:lpstr>Ich bedanke mich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Dr. Ralph Meyers</dc:creator>
  <cp:lastModifiedBy>Dr. Ralph Meyers</cp:lastModifiedBy>
  <cp:revision>21</cp:revision>
  <dcterms:created xsi:type="dcterms:W3CDTF">2015-09-08T17:59:09Z</dcterms:created>
  <dcterms:modified xsi:type="dcterms:W3CDTF">2020-12-06T18:57:25Z</dcterms:modified>
  <cp:contentStatus/>
</cp:coreProperties>
</file>