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78" r:id="rId3"/>
    <p:sldId id="310" r:id="rId4"/>
    <p:sldId id="312" r:id="rId5"/>
    <p:sldId id="313" r:id="rId6"/>
    <p:sldId id="315" r:id="rId7"/>
    <p:sldId id="319" r:id="rId8"/>
    <p:sldId id="318" r:id="rId9"/>
    <p:sldId id="320" r:id="rId10"/>
    <p:sldId id="317" r:id="rId11"/>
    <p:sldId id="322" r:id="rId12"/>
    <p:sldId id="323" r:id="rId13"/>
    <p:sldId id="325" r:id="rId14"/>
    <p:sldId id="324" r:id="rId15"/>
    <p:sldId id="326" r:id="rId16"/>
    <p:sldId id="328" r:id="rId17"/>
    <p:sldId id="329" r:id="rId18"/>
    <p:sldId id="330" r:id="rId19"/>
    <p:sldId id="332" r:id="rId20"/>
    <p:sldId id="333" r:id="rId21"/>
    <p:sldId id="334" r:id="rId22"/>
    <p:sldId id="335" r:id="rId23"/>
    <p:sldId id="336" r:id="rId24"/>
    <p:sldId id="337" r:id="rId25"/>
    <p:sldId id="338" r:id="rId26"/>
    <p:sldId id="339" r:id="rId27"/>
    <p:sldId id="341" r:id="rId28"/>
    <p:sldId id="342" r:id="rId29"/>
    <p:sldId id="343" r:id="rId30"/>
    <p:sldId id="344" r:id="rId31"/>
    <p:sldId id="345" r:id="rId32"/>
    <p:sldId id="346" r:id="rId33"/>
    <p:sldId id="347" r:id="rId34"/>
    <p:sldId id="348" r:id="rId35"/>
    <p:sldId id="331" r:id="rId36"/>
    <p:sldId id="350" r:id="rId37"/>
    <p:sldId id="349" r:id="rId38"/>
    <p:sldId id="272" r:id="rId39"/>
    <p:sldId id="276" r:id="rId40"/>
    <p:sldId id="277" r:id="rId41"/>
    <p:sldId id="352" r:id="rId42"/>
    <p:sldId id="351" r:id="rId4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8" autoAdjust="0"/>
    <p:restoredTop sz="94660"/>
  </p:normalViewPr>
  <p:slideViewPr>
    <p:cSldViewPr snapToGrid="0">
      <p:cViewPr varScale="1">
        <p:scale>
          <a:sx n="73" d="100"/>
          <a:sy n="73" d="100"/>
        </p:scale>
        <p:origin x="404"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0E871251-58F9-4AD4-9BD1-834823CA5695}" type="datetimeFigureOut">
              <a:rPr lang="de-DE" smtClean="0"/>
              <a:t>11.06.2023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DAD4D42-5CA0-494E-8689-9D6643125817}" type="slidenum">
              <a:rPr lang="de-DE" smtClean="0"/>
              <a:t>‹Nr.›</a:t>
            </a:fld>
            <a:endParaRPr lang="de-DE"/>
          </a:p>
        </p:txBody>
      </p:sp>
    </p:spTree>
    <p:extLst>
      <p:ext uri="{BB962C8B-B14F-4D97-AF65-F5344CB8AC3E}">
        <p14:creationId xmlns:p14="http://schemas.microsoft.com/office/powerpoint/2010/main" val="4194633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0E871251-58F9-4AD4-9BD1-834823CA5695}" type="datetimeFigureOut">
              <a:rPr lang="de-DE" smtClean="0"/>
              <a:t>11.06.2023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DAD4D42-5CA0-494E-8689-9D6643125817}" type="slidenum">
              <a:rPr lang="de-DE" smtClean="0"/>
              <a:t>‹Nr.›</a:t>
            </a:fld>
            <a:endParaRPr lang="de-DE"/>
          </a:p>
        </p:txBody>
      </p:sp>
    </p:spTree>
    <p:extLst>
      <p:ext uri="{BB962C8B-B14F-4D97-AF65-F5344CB8AC3E}">
        <p14:creationId xmlns:p14="http://schemas.microsoft.com/office/powerpoint/2010/main" val="2696873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0E871251-58F9-4AD4-9BD1-834823CA5695}" type="datetimeFigureOut">
              <a:rPr lang="de-DE" smtClean="0"/>
              <a:t>11.06.2023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DAD4D42-5CA0-494E-8689-9D6643125817}" type="slidenum">
              <a:rPr lang="de-DE" smtClean="0"/>
              <a:t>‹Nr.›</a:t>
            </a:fld>
            <a:endParaRPr lang="de-DE"/>
          </a:p>
        </p:txBody>
      </p:sp>
    </p:spTree>
    <p:extLst>
      <p:ext uri="{BB962C8B-B14F-4D97-AF65-F5344CB8AC3E}">
        <p14:creationId xmlns:p14="http://schemas.microsoft.com/office/powerpoint/2010/main" val="20267770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de-DE"/>
              <a:t>Titelmasterformat durch Klicken bearbeiten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6/11/2023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extLst>
      <p:ext uri="{BB962C8B-B14F-4D97-AF65-F5344CB8AC3E}">
        <p14:creationId xmlns:p14="http://schemas.microsoft.com/office/powerpoint/2010/main" val="42280841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6/11/2023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extLst>
      <p:ext uri="{BB962C8B-B14F-4D97-AF65-F5344CB8AC3E}">
        <p14:creationId xmlns:p14="http://schemas.microsoft.com/office/powerpoint/2010/main" val="30450154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de-DE"/>
              <a:t>Titelmasterformat durch Klicken bearbeiten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e Placeholder 3"/>
          <p:cNvSpPr>
            <a:spLocks noGrp="1"/>
          </p:cNvSpPr>
          <p:nvPr>
            <p:ph type="dt" sz="half" idx="10"/>
          </p:nvPr>
        </p:nvSpPr>
        <p:spPr/>
        <p:txBody>
          <a:bodyPr/>
          <a:lstStyle/>
          <a:p>
            <a:fld id="{9796027F-7875-4030-9381-8BD8C4F21935}" type="datetimeFigureOut">
              <a:rPr lang="en-US" dirty="0"/>
              <a:t>6/11/2023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extLst>
      <p:ext uri="{BB962C8B-B14F-4D97-AF65-F5344CB8AC3E}">
        <p14:creationId xmlns:p14="http://schemas.microsoft.com/office/powerpoint/2010/main" val="35208888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6/11/2023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‹Nr.›</a:t>
            </a:fld>
            <a:endParaRPr lang="en-US" dirty="0"/>
          </a:p>
        </p:txBody>
      </p:sp>
    </p:spTree>
    <p:extLst>
      <p:ext uri="{BB962C8B-B14F-4D97-AF65-F5344CB8AC3E}">
        <p14:creationId xmlns:p14="http://schemas.microsoft.com/office/powerpoint/2010/main" val="24098136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a:t>Titelmasterformat durch Klicken bearbeiten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6/11/2023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‹Nr.›</a:t>
            </a:fld>
            <a:endParaRPr lang="en-US" dirty="0"/>
          </a:p>
        </p:txBody>
      </p:sp>
    </p:spTree>
    <p:extLst>
      <p:ext uri="{BB962C8B-B14F-4D97-AF65-F5344CB8AC3E}">
        <p14:creationId xmlns:p14="http://schemas.microsoft.com/office/powerpoint/2010/main" val="26857727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6/11/2023</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‹Nr.›</a:t>
            </a:fld>
            <a:endParaRPr lang="en-US" dirty="0"/>
          </a:p>
        </p:txBody>
      </p:sp>
    </p:spTree>
    <p:extLst>
      <p:ext uri="{BB962C8B-B14F-4D97-AF65-F5344CB8AC3E}">
        <p14:creationId xmlns:p14="http://schemas.microsoft.com/office/powerpoint/2010/main" val="27873204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6/11/2023</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‹Nr.›</a:t>
            </a:fld>
            <a:endParaRPr lang="en-US" dirty="0"/>
          </a:p>
        </p:txBody>
      </p:sp>
    </p:spTree>
    <p:extLst>
      <p:ext uri="{BB962C8B-B14F-4D97-AF65-F5344CB8AC3E}">
        <p14:creationId xmlns:p14="http://schemas.microsoft.com/office/powerpoint/2010/main" val="9472904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de-DE"/>
              <a:t>Titelmasterformat durch Klicken bearbeiten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7" name="Date Placeholder 4"/>
          <p:cNvSpPr>
            <a:spLocks noGrp="1"/>
          </p:cNvSpPr>
          <p:nvPr>
            <p:ph type="dt" sz="half" idx="10"/>
          </p:nvPr>
        </p:nvSpPr>
        <p:spPr/>
        <p:txBody>
          <a:bodyPr/>
          <a:lstStyle/>
          <a:p>
            <a:fld id="{4509A250-FF31-4206-8172-F9D3106AACB1}" type="datetimeFigureOut">
              <a:rPr lang="en-US" dirty="0"/>
              <a:t>6/11/2023</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‹Nr.›</a:t>
            </a:fld>
            <a:endParaRPr lang="en-US" dirty="0"/>
          </a:p>
        </p:txBody>
      </p:sp>
    </p:spTree>
    <p:extLst>
      <p:ext uri="{BB962C8B-B14F-4D97-AF65-F5344CB8AC3E}">
        <p14:creationId xmlns:p14="http://schemas.microsoft.com/office/powerpoint/2010/main" val="390008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0E871251-58F9-4AD4-9BD1-834823CA5695}" type="datetimeFigureOut">
              <a:rPr lang="de-DE" smtClean="0"/>
              <a:t>11.06.2023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DAD4D42-5CA0-494E-8689-9D6643125817}" type="slidenum">
              <a:rPr lang="de-DE" smtClean="0"/>
              <a:t>‹Nr.›</a:t>
            </a:fld>
            <a:endParaRPr lang="de-DE"/>
          </a:p>
        </p:txBody>
      </p:sp>
    </p:spTree>
    <p:extLst>
      <p:ext uri="{BB962C8B-B14F-4D97-AF65-F5344CB8AC3E}">
        <p14:creationId xmlns:p14="http://schemas.microsoft.com/office/powerpoint/2010/main" val="11740519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de-DE"/>
              <a:t>Titelmasterformat durch Klicken bearbeiten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e Placeholder 4"/>
          <p:cNvSpPr>
            <a:spLocks noGrp="1"/>
          </p:cNvSpPr>
          <p:nvPr>
            <p:ph type="dt" sz="half" idx="10"/>
          </p:nvPr>
        </p:nvSpPr>
        <p:spPr/>
        <p:txBody>
          <a:bodyPr/>
          <a:lstStyle/>
          <a:p>
            <a:fld id="{4509A250-FF31-4206-8172-F9D3106AACB1}" type="datetimeFigureOut">
              <a:rPr lang="en-US" dirty="0"/>
              <a:t>6/11/2023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‹Nr.›</a:t>
            </a:fld>
            <a:endParaRPr lang="en-US" dirty="0"/>
          </a:p>
        </p:txBody>
      </p:sp>
    </p:spTree>
    <p:extLst>
      <p:ext uri="{BB962C8B-B14F-4D97-AF65-F5344CB8AC3E}">
        <p14:creationId xmlns:p14="http://schemas.microsoft.com/office/powerpoint/2010/main" val="29471284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abild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de-DE"/>
              <a:t>Titelmasterformat durch Klicken bearbeiten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e Placeholder 4"/>
          <p:cNvSpPr>
            <a:spLocks noGrp="1"/>
          </p:cNvSpPr>
          <p:nvPr>
            <p:ph type="dt" sz="half" idx="10"/>
          </p:nvPr>
        </p:nvSpPr>
        <p:spPr/>
        <p:txBody>
          <a:bodyPr/>
          <a:lstStyle/>
          <a:p>
            <a:fld id="{4509A250-FF31-4206-8172-F9D3106AACB1}" type="datetimeFigureOut">
              <a:rPr lang="en-US" dirty="0"/>
              <a:t>6/11/2023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‹Nr.›</a:t>
            </a:fld>
            <a:endParaRPr lang="en-US" dirty="0"/>
          </a:p>
        </p:txBody>
      </p:sp>
    </p:spTree>
    <p:extLst>
      <p:ext uri="{BB962C8B-B14F-4D97-AF65-F5344CB8AC3E}">
        <p14:creationId xmlns:p14="http://schemas.microsoft.com/office/powerpoint/2010/main" val="20257071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de-DE"/>
              <a:t>Titelmasterformat durch Klicken bearbeiten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4" name="Date Placeholder 3"/>
          <p:cNvSpPr>
            <a:spLocks noGrp="1"/>
          </p:cNvSpPr>
          <p:nvPr>
            <p:ph type="dt" sz="half" idx="10"/>
          </p:nvPr>
        </p:nvSpPr>
        <p:spPr/>
        <p:txBody>
          <a:bodyPr/>
          <a:lstStyle/>
          <a:p>
            <a:fld id="{4509A250-FF31-4206-8172-F9D3106AACB1}" type="datetimeFigureOut">
              <a:rPr lang="en-US" dirty="0"/>
              <a:t>6/11/2023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extLst>
      <p:ext uri="{BB962C8B-B14F-4D97-AF65-F5344CB8AC3E}">
        <p14:creationId xmlns:p14="http://schemas.microsoft.com/office/powerpoint/2010/main" val="21798709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de-DE"/>
              <a:t>Titelmasterformat durch Klicken bearbeiten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de-DE"/>
              <a:t>Textmasterformat bearbeiten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4" name="Date Placeholder 3"/>
          <p:cNvSpPr>
            <a:spLocks noGrp="1"/>
          </p:cNvSpPr>
          <p:nvPr>
            <p:ph type="dt" sz="half" idx="10"/>
          </p:nvPr>
        </p:nvSpPr>
        <p:spPr/>
        <p:txBody>
          <a:bodyPr/>
          <a:lstStyle/>
          <a:p>
            <a:fld id="{4509A250-FF31-4206-8172-F9D3106AACB1}" type="datetimeFigureOut">
              <a:rPr lang="en-US" dirty="0"/>
              <a:t>6/11/2023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0771729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de-DE"/>
              <a:t>Titelmasterformat durch Klicken bearbeiten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e Placeholder 3"/>
          <p:cNvSpPr>
            <a:spLocks noGrp="1"/>
          </p:cNvSpPr>
          <p:nvPr>
            <p:ph type="dt" sz="half" idx="10"/>
          </p:nvPr>
        </p:nvSpPr>
        <p:spPr/>
        <p:txBody>
          <a:bodyPr/>
          <a:lstStyle/>
          <a:p>
            <a:fld id="{4509A250-FF31-4206-8172-F9D3106AACB1}" type="datetimeFigureOut">
              <a:rPr lang="en-US" dirty="0"/>
              <a:t>6/11/2023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extLst>
      <p:ext uri="{BB962C8B-B14F-4D97-AF65-F5344CB8AC3E}">
        <p14:creationId xmlns:p14="http://schemas.microsoft.com/office/powerpoint/2010/main" val="13230245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Sp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de-DE"/>
              <a:t>Titelmasterformat durch Klicken bearbeiten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6/11/2023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extLst>
      <p:ext uri="{BB962C8B-B14F-4D97-AF65-F5344CB8AC3E}">
        <p14:creationId xmlns:p14="http://schemas.microsoft.com/office/powerpoint/2010/main" val="148249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Bildsp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de-DE"/>
              <a:t>Titelmasterformat durch Klicken bearbeiten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6/11/2023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extLst>
      <p:ext uri="{BB962C8B-B14F-4D97-AF65-F5344CB8AC3E}">
        <p14:creationId xmlns:p14="http://schemas.microsoft.com/office/powerpoint/2010/main" val="4281783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Vertical Text Placeholder 2"/>
          <p:cNvSpPr>
            <a:spLocks noGrp="1"/>
          </p:cNvSpPr>
          <p:nvPr>
            <p:ph type="body" orient="vert" idx="1"/>
          </p:nvPr>
        </p:nvSpPr>
        <p:spPr/>
        <p:txBody>
          <a:bodyPr vert="eaVert" anchor="t" anchorCtr="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6/11/2023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extLst>
      <p:ext uri="{BB962C8B-B14F-4D97-AF65-F5344CB8AC3E}">
        <p14:creationId xmlns:p14="http://schemas.microsoft.com/office/powerpoint/2010/main" val="24643445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de-DE"/>
              <a:t>Titelmasterformat durch Klicken bearbeiten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6/11/2023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extLst>
      <p:ext uri="{BB962C8B-B14F-4D97-AF65-F5344CB8AC3E}">
        <p14:creationId xmlns:p14="http://schemas.microsoft.com/office/powerpoint/2010/main" val="6677427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5" name="Rectangle 4"/>
          <p:cNvSpPr>
            <a:spLocks noChangeArrowheads="1"/>
          </p:cNvSpPr>
          <p:nvPr userDrawn="1"/>
        </p:nvSpPr>
        <p:spPr bwMode="auto">
          <a:xfrm>
            <a:off x="0" y="0"/>
            <a:ext cx="12192000" cy="971550"/>
          </a:xfrm>
          <a:prstGeom prst="rect">
            <a:avLst/>
          </a:prstGeom>
          <a:solidFill>
            <a:srgbClr val="D3CCBD">
              <a:alpha val="60000"/>
            </a:srgbClr>
          </a:solidFill>
          <a:ln>
            <a:noFill/>
          </a:ln>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eaLnBrk="1" fontAlgn="auto" hangingPunct="1">
              <a:spcBef>
                <a:spcPts val="0"/>
              </a:spcBef>
              <a:spcAft>
                <a:spcPts val="0"/>
              </a:spcAft>
              <a:defRPr/>
            </a:pPr>
            <a:endParaRPr lang="en-GB" altLang="en-US" sz="2400">
              <a:solidFill>
                <a:srgbClr val="141313"/>
              </a:solidFill>
            </a:endParaRPr>
          </a:p>
        </p:txBody>
      </p:sp>
      <p:sp>
        <p:nvSpPr>
          <p:cNvPr id="2" name="Title 1"/>
          <p:cNvSpPr>
            <a:spLocks noGrp="1"/>
          </p:cNvSpPr>
          <p:nvPr>
            <p:ph type="title"/>
          </p:nvPr>
        </p:nvSpPr>
        <p:spPr>
          <a:xfrm>
            <a:off x="1913467" y="127000"/>
            <a:ext cx="9635067" cy="736600"/>
          </a:xfrm>
          <a:prstGeom prst="rect">
            <a:avLst/>
          </a:prstGeom>
        </p:spPr>
        <p:txBody>
          <a:bodyPr wrap="none" anchor="ctr"/>
          <a:lstStyle>
            <a:lvl1pPr>
              <a:defRPr sz="2200" b="0">
                <a:solidFill>
                  <a:srgbClr val="0A3550"/>
                </a:solidFill>
                <a:latin typeface="+mj-lt"/>
                <a:cs typeface="Trebuchet MS"/>
              </a:defRPr>
            </a:lvl1pPr>
          </a:lstStyle>
          <a:p>
            <a:r>
              <a:rPr lang="en-GB" dirty="0"/>
              <a:t>Click to edit Master title style</a:t>
            </a:r>
            <a:endParaRPr lang="en-US" dirty="0"/>
          </a:p>
        </p:txBody>
      </p:sp>
      <p:sp>
        <p:nvSpPr>
          <p:cNvPr id="3" name="Content Placeholder 2"/>
          <p:cNvSpPr>
            <a:spLocks noGrp="1"/>
          </p:cNvSpPr>
          <p:nvPr>
            <p:ph idx="1"/>
          </p:nvPr>
        </p:nvSpPr>
        <p:spPr>
          <a:xfrm>
            <a:off x="719667" y="1193800"/>
            <a:ext cx="10845800" cy="5054600"/>
          </a:xfrm>
          <a:prstGeom prst="rect">
            <a:avLst/>
          </a:prstGeom>
        </p:spPr>
        <p:txBody>
          <a:bodyPr/>
          <a:lstStyle>
            <a:lvl1pPr marL="0" indent="0">
              <a:spcAft>
                <a:spcPts val="1000"/>
              </a:spcAft>
              <a:buFont typeface="Arial"/>
              <a:buNone/>
              <a:defRPr>
                <a:solidFill>
                  <a:srgbClr val="3FA3DE"/>
                </a:solidFill>
                <a:latin typeface="+mn-lt"/>
                <a:cs typeface="Trebuchet MS"/>
              </a:defRPr>
            </a:lvl1pPr>
            <a:lvl2pPr marL="0" indent="0">
              <a:spcBef>
                <a:spcPts val="400"/>
              </a:spcBef>
              <a:buFont typeface="Arial"/>
              <a:buNone/>
              <a:defRPr sz="1600">
                <a:solidFill>
                  <a:srgbClr val="0A3550"/>
                </a:solidFill>
                <a:latin typeface="+mn-lt"/>
                <a:cs typeface="Trebuchet MS"/>
              </a:defRPr>
            </a:lvl2pPr>
            <a:lvl3pPr marL="177800" indent="-177800">
              <a:buClr>
                <a:srgbClr val="3491D6"/>
              </a:buClr>
              <a:defRPr sz="1600">
                <a:solidFill>
                  <a:srgbClr val="0A3550"/>
                </a:solidFill>
                <a:latin typeface="+mn-lt"/>
                <a:cs typeface="Trebuchet MS"/>
              </a:defRPr>
            </a:lvl3pPr>
            <a:lvl4pPr marL="541338" indent="-185738">
              <a:buClr>
                <a:srgbClr val="F58025"/>
              </a:buClr>
              <a:defRPr sz="1400">
                <a:solidFill>
                  <a:srgbClr val="0A3550"/>
                </a:solidFill>
                <a:latin typeface="+mn-lt"/>
                <a:cs typeface="Trebuchet MS"/>
              </a:defRPr>
            </a:lvl4pPr>
            <a:lvl5pPr marL="0" indent="0">
              <a:spcBef>
                <a:spcPts val="200"/>
              </a:spcBef>
              <a:spcAft>
                <a:spcPts val="200"/>
              </a:spcAft>
              <a:buClr>
                <a:srgbClr val="F58025"/>
              </a:buClr>
              <a:buNone/>
              <a:defRPr sz="1000" i="0">
                <a:solidFill>
                  <a:srgbClr val="0A3550"/>
                </a:solidFill>
                <a:latin typeface="+mn-lt"/>
                <a:cs typeface="Trebuchet MS"/>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Text Placeholder 7"/>
          <p:cNvSpPr>
            <a:spLocks noGrp="1"/>
          </p:cNvSpPr>
          <p:nvPr>
            <p:ph type="body" sz="quarter" idx="10"/>
          </p:nvPr>
        </p:nvSpPr>
        <p:spPr>
          <a:xfrm>
            <a:off x="711200" y="5009845"/>
            <a:ext cx="10845800" cy="1365250"/>
          </a:xfrm>
          <a:prstGeom prst="rect">
            <a:avLst/>
          </a:prstGeom>
        </p:spPr>
        <p:txBody>
          <a:bodyPr anchor="b"/>
          <a:lstStyle>
            <a:lvl1pPr marL="180000" indent="-180000">
              <a:lnSpc>
                <a:spcPct val="100000"/>
              </a:lnSpc>
              <a:spcBef>
                <a:spcPts val="200"/>
              </a:spcBef>
              <a:spcAft>
                <a:spcPts val="0"/>
              </a:spcAft>
              <a:buClr>
                <a:schemeClr val="accent6"/>
              </a:buClr>
              <a:buFont typeface="+mj-lt"/>
              <a:buAutoNum type="arabicPeriod"/>
              <a:defRPr sz="1000" i="0">
                <a:solidFill>
                  <a:srgbClr val="062744"/>
                </a:solidFill>
              </a:defRPr>
            </a:lvl1pPr>
          </a:lstStyle>
          <a:p>
            <a:pPr lvl="0"/>
            <a:r>
              <a:rPr lang="en-GB" dirty="0"/>
              <a:t>Click to edit Master text styles</a:t>
            </a:r>
          </a:p>
        </p:txBody>
      </p:sp>
      <p:sp>
        <p:nvSpPr>
          <p:cNvPr id="13" name="Footer Placeholder 2"/>
          <p:cNvSpPr>
            <a:spLocks noGrp="1"/>
          </p:cNvSpPr>
          <p:nvPr>
            <p:ph type="ftr" sz="quarter" idx="11"/>
          </p:nvPr>
        </p:nvSpPr>
        <p:spPr>
          <a:xfrm>
            <a:off x="1574600" y="6386513"/>
            <a:ext cx="7884784" cy="315912"/>
          </a:xfrm>
        </p:spPr>
        <p:txBody>
          <a:bodyPr/>
          <a:lstStyle>
            <a:lvl1pPr>
              <a:defRPr>
                <a:solidFill>
                  <a:srgbClr val="1E668A"/>
                </a:solidFill>
              </a:defRPr>
            </a:lvl1pPr>
          </a:lstStyle>
          <a:p>
            <a:endParaRPr lang="en-US" altLang="en-US" dirty="0"/>
          </a:p>
        </p:txBody>
      </p:sp>
      <p:grpSp>
        <p:nvGrpSpPr>
          <p:cNvPr id="34" name="Gruppierung 33"/>
          <p:cNvGrpSpPr/>
          <p:nvPr userDrawn="1"/>
        </p:nvGrpSpPr>
        <p:grpSpPr>
          <a:xfrm>
            <a:off x="753532" y="0"/>
            <a:ext cx="863600" cy="971550"/>
            <a:chOff x="573615" y="0"/>
            <a:chExt cx="647700" cy="2250000"/>
          </a:xfrm>
        </p:grpSpPr>
        <p:cxnSp>
          <p:nvCxnSpPr>
            <p:cNvPr id="35" name="Gerade Verbindung 34"/>
            <p:cNvCxnSpPr/>
            <p:nvPr userDrawn="1"/>
          </p:nvCxnSpPr>
          <p:spPr>
            <a:xfrm>
              <a:off x="573615" y="0"/>
              <a:ext cx="0" cy="2250000"/>
            </a:xfrm>
            <a:prstGeom prst="line">
              <a:avLst/>
            </a:prstGeom>
            <a:ln w="101600" cmpd="sng">
              <a:solidFill>
                <a:srgbClr val="FF9E16"/>
              </a:solidFill>
            </a:ln>
            <a:effectLst/>
          </p:spPr>
          <p:style>
            <a:lnRef idx="2">
              <a:schemeClr val="accent1"/>
            </a:lnRef>
            <a:fillRef idx="0">
              <a:schemeClr val="accent1"/>
            </a:fillRef>
            <a:effectRef idx="1">
              <a:schemeClr val="accent1"/>
            </a:effectRef>
            <a:fontRef idx="minor">
              <a:schemeClr val="tx1"/>
            </a:fontRef>
          </p:style>
        </p:cxnSp>
        <p:cxnSp>
          <p:nvCxnSpPr>
            <p:cNvPr id="36" name="Gerade Verbindung 35"/>
            <p:cNvCxnSpPr/>
            <p:nvPr userDrawn="1"/>
          </p:nvCxnSpPr>
          <p:spPr>
            <a:xfrm>
              <a:off x="735540" y="0"/>
              <a:ext cx="0" cy="2250000"/>
            </a:xfrm>
            <a:prstGeom prst="line">
              <a:avLst/>
            </a:prstGeom>
            <a:ln w="101600" cmpd="sng">
              <a:solidFill>
                <a:srgbClr val="3491D6"/>
              </a:solidFill>
            </a:ln>
            <a:effectLst/>
          </p:spPr>
          <p:style>
            <a:lnRef idx="2">
              <a:schemeClr val="accent1"/>
            </a:lnRef>
            <a:fillRef idx="0">
              <a:schemeClr val="accent1"/>
            </a:fillRef>
            <a:effectRef idx="1">
              <a:schemeClr val="accent1"/>
            </a:effectRef>
            <a:fontRef idx="minor">
              <a:schemeClr val="tx1"/>
            </a:fontRef>
          </p:style>
        </p:cxnSp>
        <p:cxnSp>
          <p:nvCxnSpPr>
            <p:cNvPr id="37" name="Gerade Verbindung 36"/>
            <p:cNvCxnSpPr/>
            <p:nvPr userDrawn="1"/>
          </p:nvCxnSpPr>
          <p:spPr>
            <a:xfrm>
              <a:off x="897465" y="0"/>
              <a:ext cx="0" cy="2250000"/>
            </a:xfrm>
            <a:prstGeom prst="line">
              <a:avLst/>
            </a:prstGeom>
            <a:ln w="101600" cmpd="sng">
              <a:solidFill>
                <a:srgbClr val="4DACD6"/>
              </a:solidFill>
            </a:ln>
            <a:effectLst/>
          </p:spPr>
          <p:style>
            <a:lnRef idx="2">
              <a:schemeClr val="accent1"/>
            </a:lnRef>
            <a:fillRef idx="0">
              <a:schemeClr val="accent1"/>
            </a:fillRef>
            <a:effectRef idx="1">
              <a:schemeClr val="accent1"/>
            </a:effectRef>
            <a:fontRef idx="minor">
              <a:schemeClr val="tx1"/>
            </a:fontRef>
          </p:style>
        </p:cxnSp>
        <p:cxnSp>
          <p:nvCxnSpPr>
            <p:cNvPr id="38" name="Gerade Verbindung 37"/>
            <p:cNvCxnSpPr/>
            <p:nvPr userDrawn="1"/>
          </p:nvCxnSpPr>
          <p:spPr>
            <a:xfrm>
              <a:off x="1059390" y="0"/>
              <a:ext cx="0" cy="2250000"/>
            </a:xfrm>
            <a:prstGeom prst="line">
              <a:avLst/>
            </a:prstGeom>
            <a:ln w="101600" cmpd="sng">
              <a:solidFill>
                <a:srgbClr val="83C4DC"/>
              </a:solidFill>
            </a:ln>
            <a:effectLst/>
          </p:spPr>
          <p:style>
            <a:lnRef idx="2">
              <a:schemeClr val="accent1"/>
            </a:lnRef>
            <a:fillRef idx="0">
              <a:schemeClr val="accent1"/>
            </a:fillRef>
            <a:effectRef idx="1">
              <a:schemeClr val="accent1"/>
            </a:effectRef>
            <a:fontRef idx="minor">
              <a:schemeClr val="tx1"/>
            </a:fontRef>
          </p:style>
        </p:cxnSp>
        <p:cxnSp>
          <p:nvCxnSpPr>
            <p:cNvPr id="39" name="Gerade Verbindung 38"/>
            <p:cNvCxnSpPr/>
            <p:nvPr userDrawn="1"/>
          </p:nvCxnSpPr>
          <p:spPr>
            <a:xfrm>
              <a:off x="1221315" y="0"/>
              <a:ext cx="0" cy="2250000"/>
            </a:xfrm>
            <a:prstGeom prst="line">
              <a:avLst/>
            </a:prstGeom>
            <a:ln w="101600" cmpd="sng">
              <a:solidFill>
                <a:srgbClr val="8FD1DF"/>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116154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0E871251-58F9-4AD4-9BD1-834823CA5695}" type="datetimeFigureOut">
              <a:rPr lang="de-DE" smtClean="0"/>
              <a:t>11.06.2023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DAD4D42-5CA0-494E-8689-9D6643125817}" type="slidenum">
              <a:rPr lang="de-DE" smtClean="0"/>
              <a:t>‹Nr.›</a:t>
            </a:fld>
            <a:endParaRPr lang="de-DE"/>
          </a:p>
        </p:txBody>
      </p:sp>
    </p:spTree>
    <p:extLst>
      <p:ext uri="{BB962C8B-B14F-4D97-AF65-F5344CB8AC3E}">
        <p14:creationId xmlns:p14="http://schemas.microsoft.com/office/powerpoint/2010/main" val="9335925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_Titel und Inhalt">
    <p:spTree>
      <p:nvGrpSpPr>
        <p:cNvPr id="1" name=""/>
        <p:cNvGrpSpPr/>
        <p:nvPr/>
      </p:nvGrpSpPr>
      <p:grpSpPr>
        <a:xfrm>
          <a:off x="0" y="0"/>
          <a:ext cx="0" cy="0"/>
          <a:chOff x="0" y="0"/>
          <a:chExt cx="0" cy="0"/>
        </a:xfrm>
      </p:grpSpPr>
      <p:sp>
        <p:nvSpPr>
          <p:cNvPr id="8" name="Rechteck 7"/>
          <p:cNvSpPr/>
          <p:nvPr userDrawn="1"/>
        </p:nvSpPr>
        <p:spPr>
          <a:xfrm>
            <a:off x="0" y="0"/>
            <a:ext cx="12192000" cy="6858000"/>
          </a:xfrm>
          <a:prstGeom prst="rect">
            <a:avLst/>
          </a:prstGeom>
          <a:gradFill>
            <a:gsLst>
              <a:gs pos="0">
                <a:schemeClr val="accent1">
                  <a:tint val="100000"/>
                  <a:shade val="100000"/>
                  <a:satMod val="130000"/>
                  <a:alpha val="33000"/>
                </a:schemeClr>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2400"/>
          </a:p>
        </p:txBody>
      </p:sp>
      <p:sp>
        <p:nvSpPr>
          <p:cNvPr id="11" name="Inhaltsplatzhalter 2"/>
          <p:cNvSpPr>
            <a:spLocks noGrp="1"/>
          </p:cNvSpPr>
          <p:nvPr>
            <p:ph sz="half" idx="1"/>
          </p:nvPr>
        </p:nvSpPr>
        <p:spPr>
          <a:xfrm>
            <a:off x="240000" y="1220757"/>
            <a:ext cx="11631424" cy="4619620"/>
          </a:xfrm>
          <a:prstGeom prst="rect">
            <a:avLst/>
          </a:prstGeom>
        </p:spPr>
        <p:txBody>
          <a:bodyPr/>
          <a:lstStyle>
            <a:lvl1pPr marL="0" indent="0">
              <a:spcAft>
                <a:spcPts val="800"/>
              </a:spcAft>
              <a:buSzPct val="95000"/>
              <a:buFont typeface="Arial"/>
              <a:buNone/>
              <a:defRPr sz="2400" b="0" i="0">
                <a:solidFill>
                  <a:schemeClr val="accent5">
                    <a:lumMod val="50000"/>
                  </a:schemeClr>
                </a:solidFill>
                <a:latin typeface="Arial"/>
                <a:cs typeface="Arial"/>
              </a:defRPr>
            </a:lvl1pPr>
            <a:lvl2pPr marL="379191" indent="-379191">
              <a:spcAft>
                <a:spcPts val="400"/>
              </a:spcAft>
              <a:buClr>
                <a:srgbClr val="003780"/>
              </a:buClr>
              <a:buSzPct val="110000"/>
              <a:defRPr sz="2133" b="0" i="0">
                <a:solidFill>
                  <a:schemeClr val="accent5">
                    <a:lumMod val="50000"/>
                  </a:schemeClr>
                </a:solidFill>
                <a:latin typeface="Arial"/>
                <a:cs typeface="Arial"/>
              </a:defRPr>
            </a:lvl2pPr>
            <a:lvl3pPr marL="723882" indent="-239178">
              <a:spcAft>
                <a:spcPts val="400"/>
              </a:spcAft>
              <a:buClr>
                <a:srgbClr val="003780"/>
              </a:buClr>
              <a:buSzPct val="110000"/>
              <a:defRPr sz="1867" b="0" i="0">
                <a:solidFill>
                  <a:schemeClr val="accent5">
                    <a:lumMod val="50000"/>
                  </a:schemeClr>
                </a:solidFill>
                <a:latin typeface="Arial"/>
                <a:cs typeface="Arial"/>
              </a:defRPr>
            </a:lvl3pPr>
            <a:lvl4pPr marL="1193770" indent="-243411">
              <a:spcAft>
                <a:spcPts val="400"/>
              </a:spcAft>
              <a:buClr>
                <a:srgbClr val="003780"/>
              </a:buClr>
              <a:tabLst>
                <a:tab pos="1202237" algn="l"/>
              </a:tabLst>
              <a:defRPr sz="1600" b="0" i="0">
                <a:solidFill>
                  <a:schemeClr val="accent5">
                    <a:lumMod val="50000"/>
                  </a:schemeClr>
                </a:solidFill>
                <a:latin typeface="Arial"/>
                <a:cs typeface="Arial"/>
              </a:defRPr>
            </a:lvl4pPr>
            <a:lvl5pPr marL="1919952" indent="-244794">
              <a:spcAft>
                <a:spcPts val="400"/>
              </a:spcAft>
              <a:buClr>
                <a:srgbClr val="003780"/>
              </a:buClr>
              <a:defRPr sz="1600" b="0" i="0">
                <a:solidFill>
                  <a:schemeClr val="accent5">
                    <a:lumMod val="50000"/>
                  </a:schemeClr>
                </a:solidFill>
                <a:latin typeface="Arial"/>
                <a:cs typeface="Arial"/>
              </a:defRPr>
            </a:lvl5pPr>
            <a:lvl6pPr>
              <a:defRPr sz="2400"/>
            </a:lvl6pPr>
            <a:lvl7pPr>
              <a:defRPr sz="2400"/>
            </a:lvl7pPr>
            <a:lvl8pPr>
              <a:defRPr sz="2400"/>
            </a:lvl8pPr>
            <a:lvl9pPr>
              <a:defRPr sz="24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7" name="Textplatzhalter 16"/>
          <p:cNvSpPr>
            <a:spLocks noGrp="1"/>
          </p:cNvSpPr>
          <p:nvPr>
            <p:ph type="body" sz="quarter" idx="10" hasCustomPrompt="1"/>
          </p:nvPr>
        </p:nvSpPr>
        <p:spPr>
          <a:xfrm>
            <a:off x="240000" y="5913938"/>
            <a:ext cx="9696427" cy="768351"/>
          </a:xfrm>
          <a:prstGeom prst="rect">
            <a:avLst/>
          </a:prstGeom>
        </p:spPr>
        <p:txBody>
          <a:bodyPr vert="horz" anchor="b"/>
          <a:lstStyle>
            <a:lvl1pPr marL="0" indent="0">
              <a:spcBef>
                <a:spcPts val="0"/>
              </a:spcBef>
              <a:spcAft>
                <a:spcPts val="400"/>
              </a:spcAft>
              <a:buNone/>
              <a:defRPr sz="933">
                <a:solidFill>
                  <a:srgbClr val="000000"/>
                </a:solidFill>
                <a:latin typeface="Arial"/>
                <a:cs typeface="Arial"/>
              </a:defRPr>
            </a:lvl1pPr>
            <a:lvl2pPr marL="353474" indent="0">
              <a:buNone/>
              <a:defRPr sz="800">
                <a:latin typeface="Arial"/>
                <a:cs typeface="Arial"/>
              </a:defRPr>
            </a:lvl2pPr>
            <a:lvl3pPr marL="719649" indent="0">
              <a:buNone/>
              <a:defRPr sz="800">
                <a:latin typeface="Arial"/>
                <a:cs typeface="Arial"/>
              </a:defRPr>
            </a:lvl3pPr>
            <a:lvl4pPr marL="1073123" indent="0">
              <a:buNone/>
              <a:defRPr sz="800">
                <a:latin typeface="Arial"/>
                <a:cs typeface="Arial"/>
              </a:defRPr>
            </a:lvl4pPr>
            <a:lvl5pPr marL="1439297" indent="0">
              <a:buNone/>
              <a:defRPr sz="800">
                <a:latin typeface="Arial"/>
                <a:cs typeface="Arial"/>
              </a:defRPr>
            </a:lvl5pPr>
          </a:lstStyle>
          <a:p>
            <a:pPr lvl="0"/>
            <a:r>
              <a:rPr lang="de-DE" dirty="0"/>
              <a:t>Referenzen</a:t>
            </a:r>
          </a:p>
        </p:txBody>
      </p:sp>
      <p:sp>
        <p:nvSpPr>
          <p:cNvPr id="12" name="Rechteck 11"/>
          <p:cNvSpPr/>
          <p:nvPr userDrawn="1"/>
        </p:nvSpPr>
        <p:spPr>
          <a:xfrm>
            <a:off x="0" y="6741368"/>
            <a:ext cx="12192000" cy="144016"/>
          </a:xfrm>
          <a:prstGeom prst="rect">
            <a:avLst/>
          </a:prstGeom>
          <a:solidFill>
            <a:srgbClr val="0169B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2400"/>
          </a:p>
        </p:txBody>
      </p:sp>
      <p:sp>
        <p:nvSpPr>
          <p:cNvPr id="3" name="Titel 2"/>
          <p:cNvSpPr>
            <a:spLocks noGrp="1"/>
          </p:cNvSpPr>
          <p:nvPr>
            <p:ph type="title" hasCustomPrompt="1"/>
          </p:nvPr>
        </p:nvSpPr>
        <p:spPr>
          <a:xfrm>
            <a:off x="239350" y="274637"/>
            <a:ext cx="11713301" cy="1042128"/>
          </a:xfrm>
          <a:prstGeom prst="rect">
            <a:avLst/>
          </a:prstGeom>
        </p:spPr>
        <p:txBody>
          <a:bodyPr vert="horz"/>
          <a:lstStyle>
            <a:lvl1pPr>
              <a:defRPr sz="2667" u="none">
                <a:solidFill>
                  <a:srgbClr val="003780"/>
                </a:solidFill>
                <a:uFill>
                  <a:solidFill>
                    <a:srgbClr val="003780"/>
                  </a:solidFill>
                </a:uFill>
                <a:latin typeface="Arial"/>
              </a:defRPr>
            </a:lvl1pPr>
          </a:lstStyle>
          <a:p>
            <a:r>
              <a:rPr lang="de-DE" dirty="0"/>
              <a:t>Mastertitelformat bearbeiten</a:t>
            </a:r>
            <a:br>
              <a:rPr lang="de-DE" dirty="0"/>
            </a:br>
            <a:r>
              <a:rPr lang="de-DE" dirty="0"/>
              <a:t>AAA Inhalt</a:t>
            </a:r>
          </a:p>
        </p:txBody>
      </p:sp>
    </p:spTree>
    <p:extLst>
      <p:ext uri="{BB962C8B-B14F-4D97-AF65-F5344CB8AC3E}">
        <p14:creationId xmlns:p14="http://schemas.microsoft.com/office/powerpoint/2010/main" val="1439601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0E871251-58F9-4AD4-9BD1-834823CA5695}" type="datetimeFigureOut">
              <a:rPr lang="de-DE" smtClean="0"/>
              <a:t>11.06.2023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6DAD4D42-5CA0-494E-8689-9D6643125817}" type="slidenum">
              <a:rPr lang="de-DE" smtClean="0"/>
              <a:t>‹Nr.›</a:t>
            </a:fld>
            <a:endParaRPr lang="de-DE"/>
          </a:p>
        </p:txBody>
      </p:sp>
    </p:spTree>
    <p:extLst>
      <p:ext uri="{BB962C8B-B14F-4D97-AF65-F5344CB8AC3E}">
        <p14:creationId xmlns:p14="http://schemas.microsoft.com/office/powerpoint/2010/main" val="2076889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839788" y="2505075"/>
            <a:ext cx="5157787"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0E871251-58F9-4AD4-9BD1-834823CA5695}" type="datetimeFigureOut">
              <a:rPr lang="de-DE" smtClean="0"/>
              <a:t>11.06.2023</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6DAD4D42-5CA0-494E-8689-9D6643125817}" type="slidenum">
              <a:rPr lang="de-DE" smtClean="0"/>
              <a:t>‹Nr.›</a:t>
            </a:fld>
            <a:endParaRPr lang="de-DE"/>
          </a:p>
        </p:txBody>
      </p:sp>
    </p:spTree>
    <p:extLst>
      <p:ext uri="{BB962C8B-B14F-4D97-AF65-F5344CB8AC3E}">
        <p14:creationId xmlns:p14="http://schemas.microsoft.com/office/powerpoint/2010/main" val="2980743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0E871251-58F9-4AD4-9BD1-834823CA5695}" type="datetimeFigureOut">
              <a:rPr lang="de-DE" smtClean="0"/>
              <a:t>11.06.2023</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6DAD4D42-5CA0-494E-8689-9D6643125817}" type="slidenum">
              <a:rPr lang="de-DE" smtClean="0"/>
              <a:t>‹Nr.›</a:t>
            </a:fld>
            <a:endParaRPr lang="de-DE"/>
          </a:p>
        </p:txBody>
      </p:sp>
    </p:spTree>
    <p:extLst>
      <p:ext uri="{BB962C8B-B14F-4D97-AF65-F5344CB8AC3E}">
        <p14:creationId xmlns:p14="http://schemas.microsoft.com/office/powerpoint/2010/main" val="1940485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0E871251-58F9-4AD4-9BD1-834823CA5695}" type="datetimeFigureOut">
              <a:rPr lang="de-DE" smtClean="0"/>
              <a:t>11.06.2023</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6DAD4D42-5CA0-494E-8689-9D6643125817}" type="slidenum">
              <a:rPr lang="de-DE" smtClean="0"/>
              <a:t>‹Nr.›</a:t>
            </a:fld>
            <a:endParaRPr lang="de-DE"/>
          </a:p>
        </p:txBody>
      </p:sp>
    </p:spTree>
    <p:extLst>
      <p:ext uri="{BB962C8B-B14F-4D97-AF65-F5344CB8AC3E}">
        <p14:creationId xmlns:p14="http://schemas.microsoft.com/office/powerpoint/2010/main" val="1467272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umsplatzhalter 4"/>
          <p:cNvSpPr>
            <a:spLocks noGrp="1"/>
          </p:cNvSpPr>
          <p:nvPr>
            <p:ph type="dt" sz="half" idx="10"/>
          </p:nvPr>
        </p:nvSpPr>
        <p:spPr/>
        <p:txBody>
          <a:bodyPr/>
          <a:lstStyle/>
          <a:p>
            <a:fld id="{0E871251-58F9-4AD4-9BD1-834823CA5695}" type="datetimeFigureOut">
              <a:rPr lang="de-DE" smtClean="0"/>
              <a:t>11.06.2023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6DAD4D42-5CA0-494E-8689-9D6643125817}" type="slidenum">
              <a:rPr lang="de-DE" smtClean="0"/>
              <a:t>‹Nr.›</a:t>
            </a:fld>
            <a:endParaRPr lang="de-DE"/>
          </a:p>
        </p:txBody>
      </p:sp>
    </p:spTree>
    <p:extLst>
      <p:ext uri="{BB962C8B-B14F-4D97-AF65-F5344CB8AC3E}">
        <p14:creationId xmlns:p14="http://schemas.microsoft.com/office/powerpoint/2010/main" val="1520021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umsplatzhalter 4"/>
          <p:cNvSpPr>
            <a:spLocks noGrp="1"/>
          </p:cNvSpPr>
          <p:nvPr>
            <p:ph type="dt" sz="half" idx="10"/>
          </p:nvPr>
        </p:nvSpPr>
        <p:spPr/>
        <p:txBody>
          <a:bodyPr/>
          <a:lstStyle/>
          <a:p>
            <a:fld id="{0E871251-58F9-4AD4-9BD1-834823CA5695}" type="datetimeFigureOut">
              <a:rPr lang="de-DE" smtClean="0"/>
              <a:t>11.06.2023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6DAD4D42-5CA0-494E-8689-9D6643125817}" type="slidenum">
              <a:rPr lang="de-DE" smtClean="0"/>
              <a:t>‹Nr.›</a:t>
            </a:fld>
            <a:endParaRPr lang="de-DE"/>
          </a:p>
        </p:txBody>
      </p:sp>
    </p:spTree>
    <p:extLst>
      <p:ext uri="{BB962C8B-B14F-4D97-AF65-F5344CB8AC3E}">
        <p14:creationId xmlns:p14="http://schemas.microsoft.com/office/powerpoint/2010/main" val="2671921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image" Target="../media/image2.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image" Target="../media/image5.png"/><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image" Target="../media/image4.png"/><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871251-58F9-4AD4-9BD1-834823CA5695}" type="datetimeFigureOut">
              <a:rPr lang="de-DE" smtClean="0"/>
              <a:t>11.06.2023</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AD4D42-5CA0-494E-8689-9D6643125817}" type="slidenum">
              <a:rPr lang="de-DE" smtClean="0"/>
              <a:t>‹Nr.›</a:t>
            </a:fld>
            <a:endParaRPr lang="de-DE"/>
          </a:p>
        </p:txBody>
      </p:sp>
    </p:spTree>
    <p:extLst>
      <p:ext uri="{BB962C8B-B14F-4D97-AF65-F5344CB8AC3E}">
        <p14:creationId xmlns:p14="http://schemas.microsoft.com/office/powerpoint/2010/main" val="37327190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1" cstate="print">
            <a:extLst>
              <a:ext uri="{28A0092B-C50C-407E-A947-70E740481C1C}">
                <a14:useLocalDpi xmlns:a14="http://schemas.microsoft.com/office/drawing/2010/main"/>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2" cstate="print">
            <a:extLst>
              <a:ext uri="{28A0092B-C50C-407E-A947-70E740481C1C}">
                <a14:useLocalDpi xmlns:a14="http://schemas.microsoft.com/office/drawing/2010/main"/>
              </a:ext>
            </a:extLst>
          </a:blip>
          <a:srcRect/>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3" cstate="print">
            <a:extLst>
              <a:ext uri="{28A0092B-C50C-407E-A947-70E740481C1C}">
                <a14:useLocalDpi xmlns:a14="http://schemas.microsoft.com/office/drawing/2010/main"/>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4" cstate="print">
            <a:extLst>
              <a:ext uri="{28A0092B-C50C-407E-A947-70E740481C1C}">
                <a14:useLocalDpi xmlns:a14="http://schemas.microsoft.com/office/drawing/2010/main"/>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540000" y="288000"/>
            <a:ext cx="9404723" cy="1400530"/>
          </a:xfrm>
          <a:prstGeom prst="rect">
            <a:avLst/>
          </a:prstGeom>
        </p:spPr>
        <p:txBody>
          <a:bodyPr vert="horz" lIns="91440" tIns="45720" rIns="91440" bIns="45720" rtlCol="0" anchor="t">
            <a:noAutofit/>
          </a:bodyPr>
          <a:lstStyle/>
          <a:p>
            <a:r>
              <a:rPr lang="de-DE"/>
              <a:t>Titelmasterformat durch Klicken bearbeiten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6/11/2023</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‹Nr.›</a:t>
            </a:fld>
            <a:endParaRPr lang="en-US" dirty="0"/>
          </a:p>
        </p:txBody>
      </p:sp>
    </p:spTree>
    <p:extLst>
      <p:ext uri="{BB962C8B-B14F-4D97-AF65-F5344CB8AC3E}">
        <p14:creationId xmlns:p14="http://schemas.microsoft.com/office/powerpoint/2010/main" val="34418889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meyers-dorsten.com/" TargetMode="External"/><Relationship Id="rId2" Type="http://schemas.openxmlformats.org/officeDocument/2006/relationships/hyperlink" Target="http://www.meyers-hamburg.com/" TargetMode="Externa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6.jpeg"/><Relationship Id="rId1" Type="http://schemas.openxmlformats.org/officeDocument/2006/relationships/slideLayout" Target="../slideLayouts/slideLayout29.xml"/><Relationship Id="rId4" Type="http://schemas.openxmlformats.org/officeDocument/2006/relationships/image" Target="../media/image8.emf"/></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6.jpeg"/><Relationship Id="rId1" Type="http://schemas.openxmlformats.org/officeDocument/2006/relationships/slideLayout" Target="../slideLayouts/slideLayout29.xml"/><Relationship Id="rId4" Type="http://schemas.openxmlformats.org/officeDocument/2006/relationships/image" Target="../media/image9.emf"/></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hyperlink" Target="mailto:kjpmeyers@gmx.de" TargetMode="External"/><Relationship Id="rId2" Type="http://schemas.openxmlformats.org/officeDocument/2006/relationships/image" Target="../media/image6.jpeg"/><Relationship Id="rId1" Type="http://schemas.openxmlformats.org/officeDocument/2006/relationships/slideLayout" Target="../slideLayouts/slideLayout12.xml"/><Relationship Id="rId6" Type="http://schemas.openxmlformats.org/officeDocument/2006/relationships/hyperlink" Target="http://www.meyers-dorsten.com/" TargetMode="External"/><Relationship Id="rId5" Type="http://schemas.openxmlformats.org/officeDocument/2006/relationships/hyperlink" Target="http://www.meyers-hamburg.com/" TargetMode="Externa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alpha val="87000"/>
          </a:schemeClr>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166976" y="511445"/>
            <a:ext cx="11465781" cy="1352189"/>
          </a:xfrm>
          <a:solidFill>
            <a:schemeClr val="tx1"/>
          </a:solidFill>
        </p:spPr>
        <p:txBody>
          <a:bodyPr/>
          <a:lstStyle/>
          <a:p>
            <a:pPr algn="ctr"/>
            <a:r>
              <a:rPr lang="de-DE" sz="4000" b="1" dirty="0">
                <a:solidFill>
                  <a:prstClr val="black"/>
                </a:solidFill>
                <a:latin typeface="Calibri Light" panose="020F0302020204030204"/>
              </a:rPr>
              <a:t>(Über)Leben mit Reflexen</a:t>
            </a:r>
            <a:br>
              <a:rPr lang="de-DE" sz="3600" b="1" dirty="0">
                <a:solidFill>
                  <a:prstClr val="black"/>
                </a:solidFill>
                <a:latin typeface="Calibri Light" panose="020F0302020204030204"/>
              </a:rPr>
            </a:br>
            <a:r>
              <a:rPr lang="de-DE" sz="2800" b="1" dirty="0">
                <a:solidFill>
                  <a:prstClr val="black"/>
                </a:solidFill>
                <a:latin typeface="Calibri Light" panose="020F0302020204030204"/>
              </a:rPr>
              <a:t>Bewegungstherapie für die Psyche mit dem RIP Reflexintegrationsprogramm®</a:t>
            </a:r>
            <a:endParaRPr lang="de-DE" sz="2800" b="1" dirty="0"/>
          </a:p>
        </p:txBody>
      </p:sp>
      <p:sp>
        <p:nvSpPr>
          <p:cNvPr id="5" name="Textfeld 4"/>
          <p:cNvSpPr txBox="1"/>
          <p:nvPr/>
        </p:nvSpPr>
        <p:spPr>
          <a:xfrm>
            <a:off x="340964" y="6004290"/>
            <a:ext cx="1136025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solidFill>
                <a:effectLst/>
                <a:uLnTx/>
                <a:uFillTx/>
                <a:latin typeface="Century Gothic"/>
                <a:ea typeface="+mn-ea"/>
                <a:cs typeface="+mn-cs"/>
              </a:rPr>
              <a:t>This work is licensed under the Creative Commons Attribution 4.0 International License. To view a copy of this license, visit http://creativecommons.org/licenses/by/4.0/ or send a letter to Creative Commons, PO Box 1866, Mountain View, CA 94042, USA</a:t>
            </a:r>
            <a:r>
              <a:rPr kumimoji="0" lang="en-US" sz="1800" b="0" i="0" u="none" strike="noStrike" kern="1200" cap="none" spc="0" normalizeH="0" baseline="0" noProof="0" dirty="0">
                <a:ln>
                  <a:noFill/>
                </a:ln>
                <a:solidFill>
                  <a:schemeClr val="bg1"/>
                </a:solidFill>
                <a:effectLst/>
                <a:uLnTx/>
                <a:uFillTx/>
                <a:latin typeface="Century Gothic"/>
                <a:ea typeface="+mn-ea"/>
                <a:cs typeface="+mn-cs"/>
              </a:rPr>
              <a:t>.</a:t>
            </a:r>
            <a:endParaRPr kumimoji="0" lang="de-DE" sz="1800" b="0" i="0" u="none" strike="noStrike" kern="1200" cap="none" spc="0" normalizeH="0" baseline="0" noProof="0" dirty="0">
              <a:ln>
                <a:noFill/>
              </a:ln>
              <a:solidFill>
                <a:schemeClr val="bg1"/>
              </a:solidFill>
              <a:effectLst/>
              <a:uLnTx/>
              <a:uFillTx/>
              <a:latin typeface="Century Gothic"/>
              <a:ea typeface="+mn-ea"/>
              <a:cs typeface="+mn-cs"/>
            </a:endParaRPr>
          </a:p>
        </p:txBody>
      </p:sp>
      <p:sp>
        <p:nvSpPr>
          <p:cNvPr id="4" name="Textfeld 3">
            <a:extLst>
              <a:ext uri="{FF2B5EF4-FFF2-40B4-BE49-F238E27FC236}">
                <a16:creationId xmlns:a16="http://schemas.microsoft.com/office/drawing/2014/main" id="{309A4404-2B39-4EA9-B3D2-D17021B8B61B}"/>
              </a:ext>
            </a:extLst>
          </p:cNvPr>
          <p:cNvSpPr txBox="1"/>
          <p:nvPr/>
        </p:nvSpPr>
        <p:spPr>
          <a:xfrm>
            <a:off x="459186" y="2225802"/>
            <a:ext cx="10881360" cy="3416320"/>
          </a:xfrm>
          <a:prstGeom prst="rect">
            <a:avLst/>
          </a:prstGeom>
          <a:noFill/>
        </p:spPr>
        <p:txBody>
          <a:bodyPr wrap="square" rtlCol="0">
            <a:spAutoFit/>
          </a:bodyPr>
          <a:lstStyle/>
          <a:p>
            <a:pPr algn="ctr"/>
            <a:r>
              <a:rPr lang="de-DE" dirty="0">
                <a:solidFill>
                  <a:schemeClr val="bg1"/>
                </a:solidFill>
                <a:latin typeface="Arial" panose="020B0604020202020204" pitchFamily="34" charset="0"/>
                <a:cs typeface="Arial" panose="020B0604020202020204" pitchFamily="34" charset="0"/>
              </a:rPr>
              <a:t>Dr.med. Ralph Meyers </a:t>
            </a:r>
          </a:p>
          <a:p>
            <a:pPr algn="ctr"/>
            <a:r>
              <a:rPr lang="de-DE" dirty="0">
                <a:solidFill>
                  <a:schemeClr val="bg1"/>
                </a:solidFill>
                <a:latin typeface="Arial" panose="020B0604020202020204" pitchFamily="34" charset="0"/>
                <a:cs typeface="Arial" panose="020B0604020202020204" pitchFamily="34" charset="0"/>
              </a:rPr>
              <a:t>Facharzt für Kinder- und Jugendpsychiatrie, Psychotherapie, Coaching</a:t>
            </a:r>
          </a:p>
          <a:p>
            <a:pPr algn="ctr"/>
            <a:r>
              <a:rPr lang="de-DE" dirty="0">
                <a:solidFill>
                  <a:schemeClr val="bg1"/>
                </a:solidFill>
                <a:latin typeface="Arial" panose="020B0604020202020204" pitchFamily="34" charset="0"/>
                <a:cs typeface="Arial" panose="020B0604020202020204" pitchFamily="34" charset="0"/>
              </a:rPr>
              <a:t> Praxen in Hamburg und Dorsten</a:t>
            </a:r>
          </a:p>
          <a:p>
            <a:pPr algn="ctr"/>
            <a:r>
              <a:rPr lang="de-DE" dirty="0">
                <a:solidFill>
                  <a:schemeClr val="bg1"/>
                </a:solidFill>
                <a:latin typeface="Arial" panose="020B0604020202020204" pitchFamily="34" charset="0"/>
                <a:cs typeface="Arial" panose="020B0604020202020204" pitchFamily="34" charset="0"/>
              </a:rPr>
              <a:t>Mitglied der Ethikkommission der Ärztekammer Westfalen-Lippe und der Universität Münster</a:t>
            </a:r>
          </a:p>
          <a:p>
            <a:pPr algn="ctr"/>
            <a:r>
              <a:rPr lang="de-DE" dirty="0">
                <a:solidFill>
                  <a:schemeClr val="bg1"/>
                </a:solidFill>
                <a:latin typeface="Arial" panose="020B0604020202020204" pitchFamily="34" charset="0"/>
                <a:cs typeface="Arial" panose="020B0604020202020204" pitchFamily="34" charset="0"/>
              </a:rPr>
              <a:t>Beratender Arzt der KVWL (</a:t>
            </a:r>
            <a:r>
              <a:rPr lang="de-DE" dirty="0" err="1">
                <a:solidFill>
                  <a:schemeClr val="bg1"/>
                </a:solidFill>
                <a:latin typeface="Arial" panose="020B0604020202020204" pitchFamily="34" charset="0"/>
                <a:cs typeface="Arial" panose="020B0604020202020204" pitchFamily="34" charset="0"/>
              </a:rPr>
              <a:t>PharmPro</a:t>
            </a:r>
            <a:r>
              <a:rPr lang="de-DE" dirty="0">
                <a:solidFill>
                  <a:schemeClr val="bg1"/>
                </a:solidFill>
                <a:latin typeface="Arial" panose="020B0604020202020204" pitchFamily="34" charset="0"/>
                <a:cs typeface="Arial" panose="020B0604020202020204" pitchFamily="34" charset="0"/>
              </a:rPr>
              <a:t>®)</a:t>
            </a:r>
          </a:p>
          <a:p>
            <a:pPr algn="ctr"/>
            <a:r>
              <a:rPr lang="de-DE" dirty="0">
                <a:solidFill>
                  <a:schemeClr val="bg1"/>
                </a:solidFill>
                <a:latin typeface="Arial" panose="020B0604020202020204" pitchFamily="34" charset="0"/>
                <a:cs typeface="Arial" panose="020B0604020202020204" pitchFamily="34" charset="0"/>
              </a:rPr>
              <a:t>Mitglied TGD, BKJPP, WFADHD, ESSTS, TTAG, APSARD</a:t>
            </a:r>
          </a:p>
          <a:p>
            <a:pPr algn="ctr"/>
            <a:endParaRPr lang="de-DE" dirty="0">
              <a:solidFill>
                <a:schemeClr val="bg1"/>
              </a:solidFill>
              <a:latin typeface="Arial" panose="020B0604020202020204" pitchFamily="34" charset="0"/>
              <a:cs typeface="Arial" panose="020B0604020202020204" pitchFamily="34" charset="0"/>
            </a:endParaRPr>
          </a:p>
          <a:p>
            <a:pPr algn="ctr"/>
            <a:r>
              <a:rPr lang="de-DE" dirty="0">
                <a:solidFill>
                  <a:schemeClr val="bg1"/>
                </a:solidFill>
                <a:latin typeface="Arial" panose="020B0604020202020204" pitchFamily="34" charset="0"/>
                <a:cs typeface="Arial" panose="020B0604020202020204" pitchFamily="34" charset="0"/>
              </a:rPr>
              <a:t>Vortrag 14.06.2023, Düsseldorf</a:t>
            </a:r>
          </a:p>
          <a:p>
            <a:pPr algn="ctr"/>
            <a:endParaRPr lang="de-DE" dirty="0">
              <a:solidFill>
                <a:schemeClr val="bg1"/>
              </a:solidFill>
              <a:latin typeface="Arial" panose="020B0604020202020204" pitchFamily="34" charset="0"/>
              <a:cs typeface="Arial" panose="020B0604020202020204" pitchFamily="34" charset="0"/>
            </a:endParaRPr>
          </a:p>
          <a:p>
            <a:pPr algn="ctr"/>
            <a:r>
              <a:rPr lang="de-DE" dirty="0">
                <a:solidFill>
                  <a:schemeClr val="bg1"/>
                </a:solidFill>
                <a:latin typeface="Arial" panose="020B0604020202020204" pitchFamily="34" charset="0"/>
                <a:cs typeface="Arial" panose="020B0604020202020204" pitchFamily="34" charset="0"/>
                <a:hlinkClick r:id="rId2"/>
              </a:rPr>
              <a:t>www.meyers-hamburg.com</a:t>
            </a:r>
            <a:r>
              <a:rPr lang="de-DE" dirty="0">
                <a:solidFill>
                  <a:schemeClr val="bg1"/>
                </a:solidFill>
                <a:latin typeface="Arial" panose="020B0604020202020204" pitchFamily="34" charset="0"/>
                <a:cs typeface="Arial" panose="020B0604020202020204" pitchFamily="34" charset="0"/>
              </a:rPr>
              <a:t>, </a:t>
            </a:r>
            <a:r>
              <a:rPr lang="de-DE" dirty="0">
                <a:solidFill>
                  <a:schemeClr val="bg1"/>
                </a:solidFill>
                <a:latin typeface="Arial" panose="020B0604020202020204" pitchFamily="34" charset="0"/>
                <a:cs typeface="Arial" panose="020B0604020202020204" pitchFamily="34" charset="0"/>
                <a:hlinkClick r:id="rId3"/>
              </a:rPr>
              <a:t>www.meyers-dorsten.com</a:t>
            </a:r>
            <a:endParaRPr lang="de-DE" dirty="0">
              <a:solidFill>
                <a:schemeClr val="bg1"/>
              </a:solidFill>
              <a:latin typeface="Arial" panose="020B0604020202020204" pitchFamily="34" charset="0"/>
              <a:cs typeface="Arial" panose="020B0604020202020204" pitchFamily="34" charset="0"/>
            </a:endParaRPr>
          </a:p>
          <a:p>
            <a:pPr algn="ctr"/>
            <a:endParaRPr lang="de-DE" dirty="0">
              <a:solidFill>
                <a:schemeClr val="bg1"/>
              </a:solidFill>
              <a:latin typeface="Arial" panose="020B0604020202020204" pitchFamily="34" charset="0"/>
              <a:cs typeface="Arial" panose="020B0604020202020204" pitchFamily="34" charset="0"/>
            </a:endParaRPr>
          </a:p>
          <a:p>
            <a:pPr algn="ctr"/>
            <a:endParaRPr lang="de-DE"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40044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 name="Inhaltsplatzhalter 3">
            <a:extLst>
              <a:ext uri="{FF2B5EF4-FFF2-40B4-BE49-F238E27FC236}">
                <a16:creationId xmlns:a16="http://schemas.microsoft.com/office/drawing/2014/main" id="{EC6EE980-B04B-44AF-B732-0BDEF0521F88}"/>
              </a:ext>
            </a:extLst>
          </p:cNvPr>
          <p:cNvSpPr>
            <a:spLocks noGrp="1"/>
          </p:cNvSpPr>
          <p:nvPr>
            <p:ph idx="1"/>
          </p:nvPr>
        </p:nvSpPr>
        <p:spPr>
          <a:xfrm>
            <a:off x="626533" y="275528"/>
            <a:ext cx="10845800" cy="1012033"/>
          </a:xfrm>
        </p:spPr>
        <p:txBody>
          <a:bodyPr>
            <a:normAutofit/>
          </a:bodyPr>
          <a:lstStyle/>
          <a:p>
            <a:r>
              <a:rPr lang="de-DE" sz="2800" b="1" dirty="0">
                <a:solidFill>
                  <a:schemeClr val="bg1"/>
                </a:solidFill>
                <a:latin typeface="Calibri" panose="020F0502020204030204" pitchFamily="34" charset="0"/>
                <a:cs typeface="Calibri" panose="020F0502020204030204" pitchFamily="34" charset="0"/>
              </a:rPr>
              <a:t>Dies soll im Folgenden am Beispiel einiger ausgewählter frühkindlicher Reflexe verdeutlicht werden:</a:t>
            </a:r>
          </a:p>
        </p:txBody>
      </p:sp>
      <p:sp>
        <p:nvSpPr>
          <p:cNvPr id="5" name="Textplatzhalter 4">
            <a:extLst>
              <a:ext uri="{FF2B5EF4-FFF2-40B4-BE49-F238E27FC236}">
                <a16:creationId xmlns:a16="http://schemas.microsoft.com/office/drawing/2014/main" id="{1F9DEB80-CFCF-4C52-BFCE-2FCEDBD51D68}"/>
              </a:ext>
            </a:extLst>
          </p:cNvPr>
          <p:cNvSpPr>
            <a:spLocks noGrp="1"/>
          </p:cNvSpPr>
          <p:nvPr>
            <p:ph type="body" sz="quarter" idx="10"/>
          </p:nvPr>
        </p:nvSpPr>
        <p:spPr>
          <a:xfrm>
            <a:off x="711200" y="2402236"/>
            <a:ext cx="10845800" cy="3344743"/>
          </a:xfrm>
        </p:spPr>
        <p:txBody>
          <a:bodyPr>
            <a:noAutofit/>
          </a:bodyPr>
          <a:lstStyle/>
          <a:p>
            <a:pPr marL="0" indent="0">
              <a:buNone/>
            </a:pPr>
            <a:r>
              <a:rPr lang="de-DE" sz="2400" dirty="0">
                <a:solidFill>
                  <a:schemeClr val="bg1"/>
                </a:solidFill>
                <a:latin typeface="Calibri" panose="020F0502020204030204" pitchFamily="34" charset="0"/>
                <a:cs typeface="Calibri" panose="020F0502020204030204" pitchFamily="34" charset="0"/>
              </a:rPr>
              <a:t>Kinder und auch Erwachsene können durch die persistierende MORO-Reaktionsbereitschaft seelisch und körperlich ständig an der Schwelle zu Kampf- oder Fluchtreaktionen und damit immer in </a:t>
            </a:r>
            <a:r>
              <a:rPr lang="de-DE" sz="2400" b="1" dirty="0">
                <a:solidFill>
                  <a:schemeClr val="bg1"/>
                </a:solidFill>
                <a:latin typeface="Calibri" panose="020F0502020204030204" pitchFamily="34" charset="0"/>
                <a:cs typeface="Calibri" panose="020F0502020204030204" pitchFamily="34" charset="0"/>
              </a:rPr>
              <a:t>Alarmbereitschaft</a:t>
            </a:r>
            <a:r>
              <a:rPr lang="de-DE" sz="2400" dirty="0">
                <a:solidFill>
                  <a:schemeClr val="bg1"/>
                </a:solidFill>
                <a:latin typeface="Calibri" panose="020F0502020204030204" pitchFamily="34" charset="0"/>
                <a:cs typeface="Calibri" panose="020F0502020204030204" pitchFamily="34" charset="0"/>
              </a:rPr>
              <a:t> sein. </a:t>
            </a:r>
          </a:p>
          <a:p>
            <a:pPr marL="0" indent="0">
              <a:buNone/>
            </a:pPr>
            <a:r>
              <a:rPr lang="de-DE" sz="2400" dirty="0">
                <a:solidFill>
                  <a:schemeClr val="bg1"/>
                </a:solidFill>
                <a:latin typeface="Calibri" panose="020F0502020204030204" pitchFamily="34" charset="0"/>
                <a:cs typeface="Calibri" panose="020F0502020204030204" pitchFamily="34" charset="0"/>
              </a:rPr>
              <a:t>Die durch die Aktivierung des sympathischen Nervensystems erfolgende erhöhte Wahrnehmungsfähigkeit und Sensibilität lässt sie zwar auf der einen Seite phantasievoll und einfühlsam werden, doch andererseits lösen unbekannte, überraschende Sinneseindrücke und Situationen immer wieder unreife, dem Anlass </a:t>
            </a:r>
            <a:r>
              <a:rPr lang="de-DE" sz="2400" b="1" dirty="0">
                <a:solidFill>
                  <a:schemeClr val="bg1"/>
                </a:solidFill>
                <a:latin typeface="Calibri" panose="020F0502020204030204" pitchFamily="34" charset="0"/>
                <a:cs typeface="Calibri" panose="020F0502020204030204" pitchFamily="34" charset="0"/>
              </a:rPr>
              <a:t>nicht angemessene Überreaktionen </a:t>
            </a:r>
            <a:r>
              <a:rPr lang="de-DE" sz="2400" dirty="0">
                <a:solidFill>
                  <a:schemeClr val="bg1"/>
                </a:solidFill>
                <a:latin typeface="Calibri" panose="020F0502020204030204" pitchFamily="34" charset="0"/>
                <a:cs typeface="Calibri" panose="020F0502020204030204" pitchFamily="34" charset="0"/>
              </a:rPr>
              <a:t>aus. </a:t>
            </a:r>
          </a:p>
          <a:p>
            <a:pPr marL="0" indent="0">
              <a:buNone/>
            </a:pPr>
            <a:r>
              <a:rPr lang="de-DE" sz="2400" dirty="0">
                <a:solidFill>
                  <a:schemeClr val="bg1"/>
                </a:solidFill>
                <a:latin typeface="Calibri" panose="020F0502020204030204" pitchFamily="34" charset="0"/>
                <a:cs typeface="Calibri" panose="020F0502020204030204" pitchFamily="34" charset="0"/>
              </a:rPr>
              <a:t>Um mit der unberechenbaren Umwelt fertig zu werden, neigen sie häufig dazu, Situationen kontrollieren oder manipulieren zu wollen, sei es durch Aggressivität oder auch durch ängstlichen Rückzug.</a:t>
            </a:r>
          </a:p>
        </p:txBody>
      </p:sp>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88435" y="5406016"/>
            <a:ext cx="4503565" cy="1451984"/>
          </a:xfrm>
          <a:prstGeom prst="rect">
            <a:avLst/>
          </a:prstGeom>
          <a:solidFill>
            <a:schemeClr val="accent1">
              <a:lumMod val="40000"/>
              <a:lumOff val="60000"/>
            </a:schemeClr>
          </a:solidFill>
        </p:spPr>
      </p:pic>
      <p:sp>
        <p:nvSpPr>
          <p:cNvPr id="3" name="Titel 2">
            <a:extLst>
              <a:ext uri="{FF2B5EF4-FFF2-40B4-BE49-F238E27FC236}">
                <a16:creationId xmlns:a16="http://schemas.microsoft.com/office/drawing/2014/main" id="{AED243D2-E8F2-4D59-B425-9149396FEA99}"/>
              </a:ext>
            </a:extLst>
          </p:cNvPr>
          <p:cNvSpPr>
            <a:spLocks noGrp="1"/>
          </p:cNvSpPr>
          <p:nvPr>
            <p:ph type="title"/>
          </p:nvPr>
        </p:nvSpPr>
        <p:spPr>
          <a:xfrm>
            <a:off x="711200" y="1111021"/>
            <a:ext cx="9635067" cy="578295"/>
          </a:xfrm>
        </p:spPr>
        <p:txBody>
          <a:bodyPr/>
          <a:lstStyle/>
          <a:p>
            <a:r>
              <a:rPr lang="de-DE" sz="2400" b="1" u="sng" dirty="0">
                <a:solidFill>
                  <a:schemeClr val="bg1"/>
                </a:solidFill>
                <a:latin typeface="Calibri" panose="020F0502020204030204" pitchFamily="34" charset="0"/>
                <a:cs typeface="Calibri" panose="020F0502020204030204" pitchFamily="34" charset="0"/>
              </a:rPr>
              <a:t>MORO Reflex:</a:t>
            </a:r>
          </a:p>
        </p:txBody>
      </p:sp>
    </p:spTree>
    <p:extLst>
      <p:ext uri="{BB962C8B-B14F-4D97-AF65-F5344CB8AC3E}">
        <p14:creationId xmlns:p14="http://schemas.microsoft.com/office/powerpoint/2010/main" val="1807083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3C48F2-8C4C-4BEA-89B0-4E2E9DCFF0BD}"/>
              </a:ext>
            </a:extLst>
          </p:cNvPr>
          <p:cNvSpPr>
            <a:spLocks noGrp="1"/>
          </p:cNvSpPr>
          <p:nvPr>
            <p:ph type="title"/>
          </p:nvPr>
        </p:nvSpPr>
        <p:spPr>
          <a:xfrm>
            <a:off x="719667" y="127000"/>
            <a:ext cx="10828867" cy="736600"/>
          </a:xfrm>
        </p:spPr>
        <p:txBody>
          <a:bodyPr/>
          <a:lstStyle/>
          <a:p>
            <a:r>
              <a:rPr lang="de-DE" sz="2800" b="1" u="sng" dirty="0">
                <a:solidFill>
                  <a:schemeClr val="bg1"/>
                </a:solidFill>
                <a:latin typeface="Calibri" panose="020F0502020204030204" pitchFamily="34" charset="0"/>
                <a:cs typeface="Calibri" panose="020F0502020204030204" pitchFamily="34" charset="0"/>
              </a:rPr>
              <a:t>1. Fallbeispiel Anton:</a:t>
            </a:r>
            <a:br>
              <a:rPr lang="de-DE" sz="2800" dirty="0">
                <a:solidFill>
                  <a:schemeClr val="bg1"/>
                </a:solidFill>
                <a:latin typeface="Calibri" panose="020F0502020204030204" pitchFamily="34" charset="0"/>
                <a:cs typeface="Calibri" panose="020F0502020204030204" pitchFamily="34" charset="0"/>
              </a:rPr>
            </a:br>
            <a:endParaRPr lang="de-DE" sz="2800" dirty="0">
              <a:solidFill>
                <a:schemeClr val="bg1"/>
              </a:solidFill>
              <a:latin typeface="Calibri" panose="020F0502020204030204" pitchFamily="34" charset="0"/>
              <a:cs typeface="Calibri" panose="020F0502020204030204" pitchFamily="34" charset="0"/>
            </a:endParaRPr>
          </a:p>
        </p:txBody>
      </p:sp>
      <p:sp>
        <p:nvSpPr>
          <p:cNvPr id="4" name="Inhaltsplatzhalter 3">
            <a:extLst>
              <a:ext uri="{FF2B5EF4-FFF2-40B4-BE49-F238E27FC236}">
                <a16:creationId xmlns:a16="http://schemas.microsoft.com/office/drawing/2014/main" id="{EC6EE980-B04B-44AF-B732-0BDEF0521F88}"/>
              </a:ext>
            </a:extLst>
          </p:cNvPr>
          <p:cNvSpPr>
            <a:spLocks noGrp="1"/>
          </p:cNvSpPr>
          <p:nvPr>
            <p:ph idx="1"/>
          </p:nvPr>
        </p:nvSpPr>
        <p:spPr>
          <a:xfrm>
            <a:off x="719667" y="619932"/>
            <a:ext cx="10845800" cy="4703736"/>
          </a:xfrm>
          <a:solidFill>
            <a:schemeClr val="tx1"/>
          </a:solidFill>
        </p:spPr>
        <p:txBody>
          <a:bodyPr>
            <a:normAutofit fontScale="92500"/>
          </a:bodyPr>
          <a:lstStyle/>
          <a:p>
            <a:r>
              <a:rPr lang="de-DE" sz="2400" dirty="0">
                <a:solidFill>
                  <a:schemeClr val="bg1"/>
                </a:solidFill>
                <a:latin typeface="Calibri" panose="020F0502020204030204" pitchFamily="34" charset="0"/>
                <a:cs typeface="Calibri" panose="020F0502020204030204" pitchFamily="34" charset="0"/>
              </a:rPr>
              <a:t>Anton ist 9 Jahr alt und </a:t>
            </a:r>
            <a:r>
              <a:rPr lang="de-DE" sz="2400" b="1" dirty="0">
                <a:solidFill>
                  <a:schemeClr val="bg1"/>
                </a:solidFill>
                <a:latin typeface="Calibri" panose="020F0502020204030204" pitchFamily="34" charset="0"/>
                <a:cs typeface="Calibri" panose="020F0502020204030204" pitchFamily="34" charset="0"/>
              </a:rPr>
              <a:t>schwerhörig</a:t>
            </a:r>
            <a:r>
              <a:rPr lang="de-DE" sz="2400" dirty="0">
                <a:solidFill>
                  <a:schemeClr val="bg1"/>
                </a:solidFill>
                <a:latin typeface="Calibri" panose="020F0502020204030204" pitchFamily="34" charset="0"/>
                <a:cs typeface="Calibri" panose="020F0502020204030204" pitchFamily="34" charset="0"/>
              </a:rPr>
              <a:t>. Er geht auf eine Förderschule für Hörgeschädigte in Klasse 3.</a:t>
            </a:r>
          </a:p>
          <a:p>
            <a:r>
              <a:rPr lang="de-DE" sz="2400" dirty="0">
                <a:solidFill>
                  <a:schemeClr val="bg1"/>
                </a:solidFill>
                <a:latin typeface="Calibri" panose="020F0502020204030204" pitchFamily="34" charset="0"/>
                <a:cs typeface="Calibri" panose="020F0502020204030204" pitchFamily="34" charset="0"/>
              </a:rPr>
              <a:t>Er geht gerne, fühlt sich akzeptiert und hat abgesehen von leichten Konzentrationsproblemen und einem verschwindend geringen Artikulationsproblem (er spricht nicht alle Worte ganz präzise aus) keine Probleme, denn er ist mit einem Hörgerät versorgt, das sein Handicap, schlecht zu Hören, beseitigt, wenn er es trägt.</a:t>
            </a:r>
          </a:p>
          <a:p>
            <a:r>
              <a:rPr lang="de-DE" sz="2400" dirty="0">
                <a:solidFill>
                  <a:schemeClr val="bg1"/>
                </a:solidFill>
                <a:latin typeface="Calibri" panose="020F0502020204030204" pitchFamily="34" charset="0"/>
                <a:cs typeface="Calibri" panose="020F0502020204030204" pitchFamily="34" charset="0"/>
              </a:rPr>
              <a:t>Anton fühlt sich wohl in seiner Klasse und mag auch seine Klassenlehrerin sehr gerne.</a:t>
            </a:r>
          </a:p>
          <a:p>
            <a:r>
              <a:rPr lang="de-DE" sz="2400" dirty="0">
                <a:solidFill>
                  <a:schemeClr val="bg1"/>
                </a:solidFill>
                <a:latin typeface="Calibri" panose="020F0502020204030204" pitchFamily="34" charset="0"/>
                <a:cs typeface="Calibri" panose="020F0502020204030204" pitchFamily="34" charset="0"/>
              </a:rPr>
              <a:t>Heute waren alle auf einem Ausflug ins Grüne. Alle haben an einem kleinen Bachlauf gespielt und haben, damit die Hörgeräte nicht nass werden, diese vorher auf einem Tisch abgelegt.</a:t>
            </a:r>
          </a:p>
          <a:p>
            <a:r>
              <a:rPr lang="de-DE" sz="2400" dirty="0">
                <a:solidFill>
                  <a:schemeClr val="bg1"/>
                </a:solidFill>
                <a:latin typeface="Calibri" panose="020F0502020204030204" pitchFamily="34" charset="0"/>
                <a:cs typeface="Calibri" panose="020F0502020204030204" pitchFamily="34" charset="0"/>
              </a:rPr>
              <a:t>Alle sind glücklich und spielen und plantschen im Wasser.</a:t>
            </a:r>
          </a:p>
          <a:p>
            <a:endParaRPr lang="de-DE" dirty="0"/>
          </a:p>
        </p:txBody>
      </p:sp>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88435" y="5406016"/>
            <a:ext cx="4503565" cy="1451984"/>
          </a:xfrm>
          <a:prstGeom prst="rect">
            <a:avLst/>
          </a:prstGeom>
          <a:solidFill>
            <a:schemeClr val="accent1">
              <a:lumMod val="40000"/>
              <a:lumOff val="60000"/>
            </a:schemeClr>
          </a:solidFill>
        </p:spPr>
      </p:pic>
    </p:spTree>
    <p:extLst>
      <p:ext uri="{BB962C8B-B14F-4D97-AF65-F5344CB8AC3E}">
        <p14:creationId xmlns:p14="http://schemas.microsoft.com/office/powerpoint/2010/main" val="24657232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264160" y="373711"/>
            <a:ext cx="11714480" cy="5321916"/>
          </a:xfrm>
        </p:spPr>
        <p:txBody>
          <a:bodyPr>
            <a:normAutofit/>
          </a:bodyPr>
          <a:lstStyle/>
          <a:p>
            <a:pPr lvl="0">
              <a:spcAft>
                <a:spcPts val="1000"/>
              </a:spcAft>
              <a:buClr>
                <a:srgbClr val="1E5155">
                  <a:lumMod val="40000"/>
                  <a:lumOff val="60000"/>
                </a:srgbClr>
              </a:buClr>
            </a:pPr>
            <a:r>
              <a:rPr lang="de-DE" cap="none" dirty="0">
                <a:solidFill>
                  <a:schemeClr val="bg1"/>
                </a:solidFill>
                <a:latin typeface="Calibri" panose="020F0502020204030204" pitchFamily="34" charset="0"/>
                <a:cs typeface="Calibri" panose="020F0502020204030204" pitchFamily="34" charset="0"/>
              </a:rPr>
              <a:t>Dann kommt die Lehrerin und signalisiert ihnen, dass das Spiel zu Ende ist und alle sollen jetzt wieder vom Bach durch das kleine Ufergebüsch zurück zum Tisch gehen und sich ihre Hörgeräte wieder einsetzen.</a:t>
            </a:r>
          </a:p>
          <a:p>
            <a:pPr lvl="0">
              <a:spcAft>
                <a:spcPts val="1000"/>
              </a:spcAft>
              <a:buClr>
                <a:srgbClr val="1E5155">
                  <a:lumMod val="40000"/>
                  <a:lumOff val="60000"/>
                </a:srgbClr>
              </a:buClr>
            </a:pPr>
            <a:r>
              <a:rPr lang="de-DE" cap="none" dirty="0">
                <a:solidFill>
                  <a:schemeClr val="bg1"/>
                </a:solidFill>
                <a:latin typeface="Calibri" panose="020F0502020204030204" pitchFamily="34" charset="0"/>
                <a:cs typeface="Calibri" panose="020F0502020204030204" pitchFamily="34" charset="0"/>
              </a:rPr>
              <a:t>Auch Anton folgt dieser Aufforderung. Er geht durch Lauf und Gebüsch in Richtung Tisch. Seine Lehrerin geht direkt hinter ihm. </a:t>
            </a:r>
          </a:p>
          <a:p>
            <a:pPr lvl="0">
              <a:spcAft>
                <a:spcPts val="1000"/>
              </a:spcAft>
              <a:buClr>
                <a:srgbClr val="1E5155">
                  <a:lumMod val="40000"/>
                  <a:lumOff val="60000"/>
                </a:srgbClr>
              </a:buClr>
            </a:pPr>
            <a:r>
              <a:rPr lang="de-DE" cap="none" dirty="0">
                <a:solidFill>
                  <a:schemeClr val="bg1"/>
                </a:solidFill>
                <a:latin typeface="Calibri" panose="020F0502020204030204" pitchFamily="34" charset="0"/>
                <a:cs typeface="Calibri" panose="020F0502020204030204" pitchFamily="34" charset="0"/>
              </a:rPr>
              <a:t>Und da liegt ein etwas dickerer Ast auf der Erde. Anton könnte stolpern. Und die Lehrerin, die ihn nicht ansprechen kann, denn er würde sie ja nicht hören, möchte ihn warnen, damit er nicht stolpert.</a:t>
            </a:r>
          </a:p>
          <a:p>
            <a:pPr lvl="0">
              <a:spcAft>
                <a:spcPts val="1000"/>
              </a:spcAft>
              <a:buClr>
                <a:srgbClr val="1E5155">
                  <a:lumMod val="40000"/>
                  <a:lumOff val="60000"/>
                </a:srgbClr>
              </a:buClr>
            </a:pPr>
            <a:r>
              <a:rPr lang="de-DE" cap="none" dirty="0">
                <a:solidFill>
                  <a:schemeClr val="bg1"/>
                </a:solidFill>
                <a:latin typeface="Calibri" panose="020F0502020204030204" pitchFamily="34" charset="0"/>
                <a:cs typeface="Calibri" panose="020F0502020204030204" pitchFamily="34" charset="0"/>
              </a:rPr>
              <a:t>Sie </a:t>
            </a:r>
            <a:r>
              <a:rPr lang="de-DE" b="1" cap="none" dirty="0">
                <a:solidFill>
                  <a:schemeClr val="bg1"/>
                </a:solidFill>
                <a:latin typeface="Calibri" panose="020F0502020204030204" pitchFamily="34" charset="0"/>
                <a:cs typeface="Calibri" panose="020F0502020204030204" pitchFamily="34" charset="0"/>
              </a:rPr>
              <a:t>fasst ihn von seitlich hinten an die Schulter</a:t>
            </a:r>
            <a:r>
              <a:rPr lang="de-DE" cap="none" dirty="0">
                <a:solidFill>
                  <a:schemeClr val="bg1"/>
                </a:solidFill>
                <a:latin typeface="Calibri" panose="020F0502020204030204" pitchFamily="34" charset="0"/>
                <a:cs typeface="Calibri" panose="020F0502020204030204" pitchFamily="34" charset="0"/>
              </a:rPr>
              <a:t>, um seine Aufmerksamkeit zu bekommen (er kann sie ja nicht hören).</a:t>
            </a:r>
          </a:p>
          <a:p>
            <a:pPr lvl="0">
              <a:spcAft>
                <a:spcPts val="1000"/>
              </a:spcAft>
              <a:buClr>
                <a:srgbClr val="1E5155">
                  <a:lumMod val="40000"/>
                  <a:lumOff val="60000"/>
                </a:srgbClr>
              </a:buClr>
            </a:pPr>
            <a:r>
              <a:rPr lang="de-DE" cap="none" dirty="0">
                <a:solidFill>
                  <a:schemeClr val="bg1"/>
                </a:solidFill>
                <a:latin typeface="Calibri" panose="020F0502020204030204" pitchFamily="34" charset="0"/>
                <a:cs typeface="Calibri" panose="020F0502020204030204" pitchFamily="34" charset="0"/>
              </a:rPr>
              <a:t>Doch sie rechnet nicht damit, dass sie genau dadurch Antons </a:t>
            </a:r>
            <a:r>
              <a:rPr lang="de-DE" b="1" cap="none" dirty="0">
                <a:solidFill>
                  <a:schemeClr val="bg1"/>
                </a:solidFill>
                <a:latin typeface="Calibri" panose="020F0502020204030204" pitchFamily="34" charset="0"/>
                <a:cs typeface="Calibri" panose="020F0502020204030204" pitchFamily="34" charset="0"/>
              </a:rPr>
              <a:t>MORO Reflex auslöst</a:t>
            </a:r>
            <a:r>
              <a:rPr lang="de-DE" cap="none" dirty="0">
                <a:solidFill>
                  <a:schemeClr val="bg1"/>
                </a:solidFill>
                <a:latin typeface="Calibri" panose="020F0502020204030204" pitchFamily="34" charset="0"/>
                <a:cs typeface="Calibri" panose="020F0502020204030204" pitchFamily="34" charset="0"/>
              </a:rPr>
              <a:t>: Seine Arme schlagen aus, die Nase der Lehrerin ist gebrochen.</a:t>
            </a:r>
          </a:p>
          <a:p>
            <a:pPr lvl="0">
              <a:spcAft>
                <a:spcPts val="1000"/>
              </a:spcAft>
              <a:buClr>
                <a:srgbClr val="1E5155">
                  <a:lumMod val="40000"/>
                  <a:lumOff val="60000"/>
                </a:srgbClr>
              </a:buClr>
            </a:pPr>
            <a:r>
              <a:rPr lang="de-DE" cap="none" dirty="0">
                <a:solidFill>
                  <a:schemeClr val="bg1"/>
                </a:solidFill>
                <a:latin typeface="Calibri" panose="020F0502020204030204" pitchFamily="34" charset="0"/>
                <a:cs typeface="Calibri" panose="020F0502020204030204" pitchFamily="34" charset="0"/>
              </a:rPr>
              <a:t>Anton weiß gar nicht, warum er das gemacht hat, es tut ihm so leid, als er sich nach einigen Minuten wieder beruhigt hat…</a:t>
            </a:r>
          </a:p>
          <a:p>
            <a:endParaRPr lang="de-DE" dirty="0"/>
          </a:p>
        </p:txBody>
      </p:sp>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88435" y="5406016"/>
            <a:ext cx="4503565" cy="1451984"/>
          </a:xfrm>
          <a:prstGeom prst="rect">
            <a:avLst/>
          </a:prstGeom>
          <a:solidFill>
            <a:schemeClr val="accent1">
              <a:lumMod val="40000"/>
              <a:lumOff val="60000"/>
            </a:schemeClr>
          </a:solidFill>
        </p:spPr>
      </p:pic>
    </p:spTree>
    <p:extLst>
      <p:ext uri="{BB962C8B-B14F-4D97-AF65-F5344CB8AC3E}">
        <p14:creationId xmlns:p14="http://schemas.microsoft.com/office/powerpoint/2010/main" val="29906463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3C48F2-8C4C-4BEA-89B0-4E2E9DCFF0BD}"/>
              </a:ext>
            </a:extLst>
          </p:cNvPr>
          <p:cNvSpPr>
            <a:spLocks noGrp="1"/>
          </p:cNvSpPr>
          <p:nvPr>
            <p:ph type="title"/>
          </p:nvPr>
        </p:nvSpPr>
        <p:spPr>
          <a:xfrm>
            <a:off x="719667" y="126999"/>
            <a:ext cx="10828867" cy="1908319"/>
          </a:xfrm>
          <a:solidFill>
            <a:schemeClr val="tx1"/>
          </a:solidFill>
        </p:spPr>
        <p:txBody>
          <a:bodyPr/>
          <a:lstStyle/>
          <a:p>
            <a:r>
              <a:rPr lang="de-DE" sz="2800" b="1" u="sng" dirty="0">
                <a:solidFill>
                  <a:schemeClr val="bg1"/>
                </a:solidFill>
                <a:latin typeface="Calibri" panose="020F0502020204030204" pitchFamily="34" charset="0"/>
                <a:cs typeface="Calibri" panose="020F0502020204030204" pitchFamily="34" charset="0"/>
              </a:rPr>
              <a:t>Persistierender ATNR:</a:t>
            </a:r>
          </a:p>
        </p:txBody>
      </p:sp>
      <p:sp>
        <p:nvSpPr>
          <p:cNvPr id="4" name="Inhaltsplatzhalter 3">
            <a:extLst>
              <a:ext uri="{FF2B5EF4-FFF2-40B4-BE49-F238E27FC236}">
                <a16:creationId xmlns:a16="http://schemas.microsoft.com/office/drawing/2014/main" id="{EC6EE980-B04B-44AF-B732-0BDEF0521F88}"/>
              </a:ext>
            </a:extLst>
          </p:cNvPr>
          <p:cNvSpPr>
            <a:spLocks noGrp="1"/>
          </p:cNvSpPr>
          <p:nvPr>
            <p:ph idx="1"/>
          </p:nvPr>
        </p:nvSpPr>
        <p:spPr>
          <a:xfrm>
            <a:off x="719667" y="2162014"/>
            <a:ext cx="10845800" cy="4086386"/>
          </a:xfrm>
          <a:solidFill>
            <a:schemeClr val="tx1"/>
          </a:solidFill>
        </p:spPr>
        <p:txBody>
          <a:bodyPr>
            <a:normAutofit/>
          </a:bodyPr>
          <a:lstStyle/>
          <a:p>
            <a:r>
              <a:rPr lang="de-DE" sz="2800" dirty="0">
                <a:solidFill>
                  <a:schemeClr val="bg1"/>
                </a:solidFill>
                <a:latin typeface="Calibri" panose="020F0502020204030204" pitchFamily="34" charset="0"/>
                <a:cs typeface="Calibri" panose="020F0502020204030204" pitchFamily="34" charset="0"/>
              </a:rPr>
              <a:t>Ein persistierender ATNR kann Auslöser sein für </a:t>
            </a:r>
            <a:r>
              <a:rPr lang="de-DE" sz="2800" b="1" dirty="0">
                <a:solidFill>
                  <a:schemeClr val="bg1"/>
                </a:solidFill>
                <a:latin typeface="Calibri" panose="020F0502020204030204" pitchFamily="34" charset="0"/>
                <a:cs typeface="Calibri" panose="020F0502020204030204" pitchFamily="34" charset="0"/>
              </a:rPr>
              <a:t>Angstreaktionen</a:t>
            </a:r>
            <a:r>
              <a:rPr lang="de-DE" sz="2800" dirty="0">
                <a:solidFill>
                  <a:schemeClr val="bg1"/>
                </a:solidFill>
                <a:latin typeface="Calibri" panose="020F0502020204030204" pitchFamily="34" charset="0"/>
                <a:cs typeface="Calibri" panose="020F0502020204030204" pitchFamily="34" charset="0"/>
              </a:rPr>
              <a:t>, die für den ungeübten Beobachter nicht situationsadäquat erscheinen, er kann </a:t>
            </a:r>
            <a:r>
              <a:rPr lang="de-DE" sz="2800" b="1" dirty="0">
                <a:solidFill>
                  <a:schemeClr val="bg1"/>
                </a:solidFill>
                <a:latin typeface="Calibri" panose="020F0502020204030204" pitchFamily="34" charset="0"/>
                <a:cs typeface="Calibri" panose="020F0502020204030204" pitchFamily="34" charset="0"/>
              </a:rPr>
              <a:t>Augenfolgebewegungen beeinträchtigen </a:t>
            </a:r>
            <a:r>
              <a:rPr lang="de-DE" sz="2800" dirty="0">
                <a:solidFill>
                  <a:schemeClr val="bg1"/>
                </a:solidFill>
                <a:latin typeface="Calibri" panose="020F0502020204030204" pitchFamily="34" charset="0"/>
                <a:cs typeface="Calibri" panose="020F0502020204030204" pitchFamily="34" charset="0"/>
              </a:rPr>
              <a:t>und somit an Lese- und Rechtschreibstörungen beteiligt sein oder er kann beispielsweise beim Autofahren </a:t>
            </a:r>
            <a:r>
              <a:rPr lang="de-DE" sz="2800" b="1" dirty="0">
                <a:solidFill>
                  <a:schemeClr val="bg1"/>
                </a:solidFill>
                <a:latin typeface="Calibri" panose="020F0502020204030204" pitchFamily="34" charset="0"/>
                <a:cs typeface="Calibri" panose="020F0502020204030204" pitchFamily="34" charset="0"/>
              </a:rPr>
              <a:t>Übelkeit und Schwindel </a:t>
            </a:r>
            <a:r>
              <a:rPr lang="de-DE" sz="2800" dirty="0">
                <a:solidFill>
                  <a:schemeClr val="bg1"/>
                </a:solidFill>
                <a:latin typeface="Calibri" panose="020F0502020204030204" pitchFamily="34" charset="0"/>
                <a:cs typeface="Calibri" panose="020F0502020204030204" pitchFamily="34" charset="0"/>
              </a:rPr>
              <a:t>auslösen und </a:t>
            </a:r>
            <a:r>
              <a:rPr lang="de-DE" sz="2800" b="1" dirty="0">
                <a:solidFill>
                  <a:schemeClr val="bg1"/>
                </a:solidFill>
                <a:latin typeface="Calibri" panose="020F0502020204030204" pitchFamily="34" charset="0"/>
                <a:cs typeface="Calibri" panose="020F0502020204030204" pitchFamily="34" charset="0"/>
              </a:rPr>
              <a:t>Bauchschmerzen</a:t>
            </a:r>
            <a:r>
              <a:rPr lang="de-DE" sz="2800" dirty="0">
                <a:solidFill>
                  <a:schemeClr val="bg1"/>
                </a:solidFill>
                <a:latin typeface="Calibri" panose="020F0502020204030204" pitchFamily="34" charset="0"/>
                <a:cs typeface="Calibri" panose="020F0502020204030204" pitchFamily="34" charset="0"/>
              </a:rPr>
              <a:t> triggern.</a:t>
            </a:r>
          </a:p>
        </p:txBody>
      </p:sp>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88435" y="5406016"/>
            <a:ext cx="4503565" cy="1451984"/>
          </a:xfrm>
          <a:prstGeom prst="rect">
            <a:avLst/>
          </a:prstGeom>
          <a:solidFill>
            <a:schemeClr val="accent1">
              <a:lumMod val="40000"/>
              <a:lumOff val="60000"/>
            </a:schemeClr>
          </a:solidFill>
        </p:spPr>
      </p:pic>
    </p:spTree>
    <p:extLst>
      <p:ext uri="{BB962C8B-B14F-4D97-AF65-F5344CB8AC3E}">
        <p14:creationId xmlns:p14="http://schemas.microsoft.com/office/powerpoint/2010/main" val="15101053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3C48F2-8C4C-4BEA-89B0-4E2E9DCFF0BD}"/>
              </a:ext>
            </a:extLst>
          </p:cNvPr>
          <p:cNvSpPr>
            <a:spLocks noGrp="1"/>
          </p:cNvSpPr>
          <p:nvPr>
            <p:ph type="title"/>
          </p:nvPr>
        </p:nvSpPr>
        <p:spPr>
          <a:xfrm>
            <a:off x="719667" y="127000"/>
            <a:ext cx="10828867" cy="736600"/>
          </a:xfrm>
        </p:spPr>
        <p:txBody>
          <a:bodyPr/>
          <a:lstStyle/>
          <a:p>
            <a:r>
              <a:rPr lang="de-DE" sz="2800" b="1" dirty="0">
                <a:solidFill>
                  <a:schemeClr val="bg1"/>
                </a:solidFill>
                <a:latin typeface="Calibri" panose="020F0502020204030204" pitchFamily="34" charset="0"/>
                <a:cs typeface="Calibri" panose="020F0502020204030204" pitchFamily="34" charset="0"/>
              </a:rPr>
              <a:t>2. Fallbeispiel Amelie:</a:t>
            </a:r>
            <a:endParaRPr lang="de-DE" sz="2800" dirty="0">
              <a:solidFill>
                <a:schemeClr val="bg1"/>
              </a:solidFill>
              <a:latin typeface="Calibri" panose="020F0502020204030204" pitchFamily="34" charset="0"/>
              <a:cs typeface="Calibri" panose="020F0502020204030204" pitchFamily="34" charset="0"/>
            </a:endParaRPr>
          </a:p>
        </p:txBody>
      </p:sp>
      <p:sp>
        <p:nvSpPr>
          <p:cNvPr id="4" name="Inhaltsplatzhalter 3">
            <a:extLst>
              <a:ext uri="{FF2B5EF4-FFF2-40B4-BE49-F238E27FC236}">
                <a16:creationId xmlns:a16="http://schemas.microsoft.com/office/drawing/2014/main" id="{EC6EE980-B04B-44AF-B732-0BDEF0521F88}"/>
              </a:ext>
            </a:extLst>
          </p:cNvPr>
          <p:cNvSpPr>
            <a:spLocks noGrp="1"/>
          </p:cNvSpPr>
          <p:nvPr>
            <p:ph idx="1"/>
          </p:nvPr>
        </p:nvSpPr>
        <p:spPr>
          <a:xfrm>
            <a:off x="719667" y="941033"/>
            <a:ext cx="10845800" cy="5307367"/>
          </a:xfrm>
        </p:spPr>
        <p:txBody>
          <a:bodyPr/>
          <a:lstStyle/>
          <a:p>
            <a:r>
              <a:rPr lang="de-DE" sz="2800" dirty="0">
                <a:solidFill>
                  <a:schemeClr val="bg1"/>
                </a:solidFill>
                <a:latin typeface="Calibri" panose="020F0502020204030204" pitchFamily="34" charset="0"/>
                <a:cs typeface="Calibri" panose="020F0502020204030204" pitchFamily="34" charset="0"/>
              </a:rPr>
              <a:t>Amelie ist 14 Jahre alt und noch in der Diagnostikphase bei uns in der Praxis. </a:t>
            </a:r>
          </a:p>
          <a:p>
            <a:r>
              <a:rPr lang="de-DE" sz="2800" dirty="0">
                <a:solidFill>
                  <a:schemeClr val="bg1"/>
                </a:solidFill>
                <a:latin typeface="Calibri" panose="020F0502020204030204" pitchFamily="34" charset="0"/>
                <a:cs typeface="Calibri" panose="020F0502020204030204" pitchFamily="34" charset="0"/>
              </a:rPr>
              <a:t>Sie kommt wegen </a:t>
            </a:r>
            <a:r>
              <a:rPr lang="de-DE" sz="2800" b="1" dirty="0">
                <a:solidFill>
                  <a:schemeClr val="bg1"/>
                </a:solidFill>
                <a:latin typeface="Calibri" panose="020F0502020204030204" pitchFamily="34" charset="0"/>
                <a:cs typeface="Calibri" panose="020F0502020204030204" pitchFamily="34" charset="0"/>
              </a:rPr>
              <a:t>Angst- und Panikzuständen</a:t>
            </a:r>
            <a:r>
              <a:rPr lang="de-DE" sz="2800" dirty="0">
                <a:solidFill>
                  <a:schemeClr val="bg1"/>
                </a:solidFill>
                <a:latin typeface="Calibri" panose="020F0502020204030204" pitchFamily="34" charset="0"/>
                <a:cs typeface="Calibri" panose="020F0502020204030204" pitchFamily="34" charset="0"/>
              </a:rPr>
              <a:t>, die ihr in letzter Zeit immer mehr Probleme machen. Sie zieht sich zurück, hat kaum noch Freundschaften, zweifelt an sich selbst, hat sich jetzt auch einige Male selbst verletzt.</a:t>
            </a:r>
          </a:p>
          <a:p>
            <a:r>
              <a:rPr lang="de-DE" sz="2800" dirty="0">
                <a:solidFill>
                  <a:schemeClr val="bg1"/>
                </a:solidFill>
                <a:latin typeface="Calibri" panose="020F0502020204030204" pitchFamily="34" charset="0"/>
                <a:cs typeface="Calibri" panose="020F0502020204030204" pitchFamily="34" charset="0"/>
              </a:rPr>
              <a:t>Heute sollen die frühkindlichen Reflexe bei ihr überprüft werden, denn das gehört bei uns zur Standarduntersuchung bei allen Kindern und Jugendlichen, die zu uns in die Praxis kommen.</a:t>
            </a:r>
          </a:p>
          <a:p>
            <a:endParaRPr lang="de-DE" dirty="0"/>
          </a:p>
        </p:txBody>
      </p:sp>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88435" y="5406016"/>
            <a:ext cx="4503565" cy="1451984"/>
          </a:xfrm>
          <a:prstGeom prst="rect">
            <a:avLst/>
          </a:prstGeom>
          <a:solidFill>
            <a:schemeClr val="accent1">
              <a:lumMod val="40000"/>
              <a:lumOff val="60000"/>
            </a:schemeClr>
          </a:solidFill>
        </p:spPr>
      </p:pic>
    </p:spTree>
    <p:extLst>
      <p:ext uri="{BB962C8B-B14F-4D97-AF65-F5344CB8AC3E}">
        <p14:creationId xmlns:p14="http://schemas.microsoft.com/office/powerpoint/2010/main" val="28399052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5" name="Inhaltsplatzhalter 4">
            <a:extLst>
              <a:ext uri="{FF2B5EF4-FFF2-40B4-BE49-F238E27FC236}">
                <a16:creationId xmlns:a16="http://schemas.microsoft.com/office/drawing/2014/main" id="{1475AC03-CF81-493F-A0BE-6EBBC78E418B}"/>
              </a:ext>
            </a:extLst>
          </p:cNvPr>
          <p:cNvSpPr>
            <a:spLocks noGrp="1"/>
          </p:cNvSpPr>
          <p:nvPr>
            <p:ph idx="1"/>
          </p:nvPr>
        </p:nvSpPr>
        <p:spPr>
          <a:xfrm>
            <a:off x="375920" y="452761"/>
            <a:ext cx="11419840" cy="5795639"/>
          </a:xfrm>
        </p:spPr>
        <p:txBody>
          <a:bodyPr>
            <a:normAutofit/>
          </a:bodyPr>
          <a:lstStyle/>
          <a:p>
            <a:pPr marL="0" indent="0">
              <a:buNone/>
            </a:pPr>
            <a:r>
              <a:rPr lang="de-DE" sz="2800" dirty="0">
                <a:solidFill>
                  <a:schemeClr val="bg1"/>
                </a:solidFill>
                <a:latin typeface="Calibri" panose="020F0502020204030204" pitchFamily="34" charset="0"/>
                <a:cs typeface="Calibri" panose="020F0502020204030204" pitchFamily="34" charset="0"/>
              </a:rPr>
              <a:t>Die erfahrene Bewegungstherapeutin bittet sie, sich auf ein Rollbrett zu stellen. Der Stand ist sicher, sie hat kein Problem damit. Die Therapeutin stellt sich nun vor Amelie hin, fasst sie an beiden Schultern und dreht sie in einer flüssigen Bewegung um 180°.</a:t>
            </a:r>
          </a:p>
          <a:p>
            <a:pPr marL="0" indent="0">
              <a:buNone/>
            </a:pPr>
            <a:r>
              <a:rPr lang="de-DE" sz="2800" dirty="0">
                <a:solidFill>
                  <a:schemeClr val="bg1"/>
                </a:solidFill>
                <a:latin typeface="Calibri" panose="020F0502020204030204" pitchFamily="34" charset="0"/>
                <a:cs typeface="Calibri" panose="020F0502020204030204" pitchFamily="34" charset="0"/>
              </a:rPr>
              <a:t>Keiner hat jetzt mit einer so starken Reaktion gerechnet: Amelie bekommt schlagartig eine </a:t>
            </a:r>
            <a:r>
              <a:rPr lang="de-DE" sz="2800" b="1" dirty="0">
                <a:solidFill>
                  <a:schemeClr val="bg1"/>
                </a:solidFill>
                <a:latin typeface="Calibri" panose="020F0502020204030204" pitchFamily="34" charset="0"/>
                <a:cs typeface="Calibri" panose="020F0502020204030204" pitchFamily="34" charset="0"/>
              </a:rPr>
              <a:t>Panikattacke</a:t>
            </a:r>
            <a:r>
              <a:rPr lang="de-DE" sz="2800" dirty="0">
                <a:solidFill>
                  <a:schemeClr val="bg1"/>
                </a:solidFill>
                <a:latin typeface="Calibri" panose="020F0502020204030204" pitchFamily="34" charset="0"/>
                <a:cs typeface="Calibri" panose="020F0502020204030204" pitchFamily="34" charset="0"/>
              </a:rPr>
              <a:t>, ihr </a:t>
            </a:r>
            <a:r>
              <a:rPr lang="de-DE" sz="2800" b="1" dirty="0">
                <a:solidFill>
                  <a:schemeClr val="bg1"/>
                </a:solidFill>
                <a:latin typeface="Calibri" panose="020F0502020204030204" pitchFamily="34" charset="0"/>
                <a:cs typeface="Calibri" panose="020F0502020204030204" pitchFamily="34" charset="0"/>
              </a:rPr>
              <a:t>Kreislauf bricht zusammen</a:t>
            </a:r>
            <a:r>
              <a:rPr lang="de-DE" sz="2800" dirty="0">
                <a:solidFill>
                  <a:schemeClr val="bg1"/>
                </a:solidFill>
                <a:latin typeface="Calibri" panose="020F0502020204030204" pitchFamily="34" charset="0"/>
                <a:cs typeface="Calibri" panose="020F0502020204030204" pitchFamily="34" charset="0"/>
              </a:rPr>
              <a:t>, sie ist kreidebleich und sackt auf den Boden.</a:t>
            </a:r>
          </a:p>
          <a:p>
            <a:pPr marL="0" indent="0">
              <a:buNone/>
            </a:pPr>
            <a:r>
              <a:rPr lang="de-DE" sz="2800" dirty="0">
                <a:solidFill>
                  <a:schemeClr val="bg1"/>
                </a:solidFill>
                <a:latin typeface="Calibri" panose="020F0502020204030204" pitchFamily="34" charset="0"/>
                <a:cs typeface="Calibri" panose="020F0502020204030204" pitchFamily="34" charset="0"/>
              </a:rPr>
              <a:t>Jetzt werde ich gerufen aus dem Sprechzimmer nebenan, um erste Hilfe zu leisten.</a:t>
            </a:r>
          </a:p>
          <a:p>
            <a:endParaRPr lang="de-DE" dirty="0"/>
          </a:p>
        </p:txBody>
      </p:sp>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88435" y="5406016"/>
            <a:ext cx="4503565" cy="1451984"/>
          </a:xfrm>
          <a:prstGeom prst="rect">
            <a:avLst/>
          </a:prstGeom>
          <a:solidFill>
            <a:schemeClr val="accent1">
              <a:lumMod val="40000"/>
              <a:lumOff val="60000"/>
            </a:schemeClr>
          </a:solidFill>
        </p:spPr>
      </p:pic>
    </p:spTree>
    <p:extLst>
      <p:ext uri="{BB962C8B-B14F-4D97-AF65-F5344CB8AC3E}">
        <p14:creationId xmlns:p14="http://schemas.microsoft.com/office/powerpoint/2010/main" val="15561071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 name="Inhaltsplatzhalter 3">
            <a:extLst>
              <a:ext uri="{FF2B5EF4-FFF2-40B4-BE49-F238E27FC236}">
                <a16:creationId xmlns:a16="http://schemas.microsoft.com/office/drawing/2014/main" id="{EC6EE980-B04B-44AF-B732-0BDEF0521F88}"/>
              </a:ext>
            </a:extLst>
          </p:cNvPr>
          <p:cNvSpPr>
            <a:spLocks noGrp="1"/>
          </p:cNvSpPr>
          <p:nvPr>
            <p:ph idx="1"/>
          </p:nvPr>
        </p:nvSpPr>
        <p:spPr>
          <a:xfrm>
            <a:off x="719667" y="1193800"/>
            <a:ext cx="10845800" cy="3733307"/>
          </a:xfrm>
        </p:spPr>
        <p:txBody>
          <a:bodyPr/>
          <a:lstStyle/>
          <a:p>
            <a:r>
              <a:rPr lang="de-DE" sz="2800" b="1" i="1" dirty="0">
                <a:solidFill>
                  <a:schemeClr val="bg1"/>
                </a:solidFill>
                <a:latin typeface="Calibri" panose="020F0502020204030204" pitchFamily="34" charset="0"/>
                <a:cs typeface="Calibri" panose="020F0502020204030204" pitchFamily="34" charset="0"/>
              </a:rPr>
              <a:t>Es dauert knapp 15 Minuten, bis sich der Kreislauf wieder stabilisiert hat und die Panik abgeflaut ist. </a:t>
            </a:r>
            <a:endParaRPr lang="de-DE" sz="2800" b="1" dirty="0">
              <a:solidFill>
                <a:schemeClr val="bg1"/>
              </a:solidFill>
              <a:latin typeface="Calibri" panose="020F0502020204030204" pitchFamily="34" charset="0"/>
              <a:cs typeface="Calibri" panose="020F0502020204030204" pitchFamily="34" charset="0"/>
            </a:endParaRPr>
          </a:p>
          <a:p>
            <a:r>
              <a:rPr lang="de-DE" sz="2800" b="1" i="1" dirty="0">
                <a:solidFill>
                  <a:schemeClr val="bg1"/>
                </a:solidFill>
                <a:latin typeface="Calibri" panose="020F0502020204030204" pitchFamily="34" charset="0"/>
                <a:cs typeface="Calibri" panose="020F0502020204030204" pitchFamily="34" charset="0"/>
              </a:rPr>
              <a:t>Sie berichtet, es werde ihr auch beim Autofahren schnell schlecht und sie vermeide im Allgemeinen schnelle Bewegungen…</a:t>
            </a:r>
            <a:endParaRPr lang="de-DE" sz="2800" b="1" dirty="0">
              <a:solidFill>
                <a:schemeClr val="bg1"/>
              </a:solidFill>
              <a:latin typeface="Calibri" panose="020F0502020204030204" pitchFamily="34" charset="0"/>
              <a:cs typeface="Calibri" panose="020F0502020204030204" pitchFamily="34" charset="0"/>
            </a:endParaRPr>
          </a:p>
          <a:p>
            <a:r>
              <a:rPr lang="de-DE" sz="2800" b="1" i="1" dirty="0">
                <a:solidFill>
                  <a:schemeClr val="bg1"/>
                </a:solidFill>
                <a:latin typeface="Calibri" panose="020F0502020204030204" pitchFamily="34" charset="0"/>
                <a:cs typeface="Calibri" panose="020F0502020204030204" pitchFamily="34" charset="0"/>
              </a:rPr>
              <a:t>Ja, wenn wir vorher gewusst hätten, dass ihr ATNR noch zu 100% aktiv ist…</a:t>
            </a:r>
            <a:endParaRPr lang="de-DE" sz="2800" b="1" dirty="0">
              <a:solidFill>
                <a:schemeClr val="bg1"/>
              </a:solidFill>
              <a:latin typeface="Calibri" panose="020F0502020204030204" pitchFamily="34" charset="0"/>
              <a:cs typeface="Calibri" panose="020F0502020204030204" pitchFamily="34" charset="0"/>
            </a:endParaRPr>
          </a:p>
          <a:p>
            <a:endParaRPr lang="de-DE" dirty="0"/>
          </a:p>
        </p:txBody>
      </p:sp>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88435" y="5406016"/>
            <a:ext cx="4503565" cy="1451984"/>
          </a:xfrm>
          <a:prstGeom prst="rect">
            <a:avLst/>
          </a:prstGeom>
          <a:solidFill>
            <a:schemeClr val="accent1">
              <a:lumMod val="40000"/>
              <a:lumOff val="60000"/>
            </a:schemeClr>
          </a:solidFill>
        </p:spPr>
      </p:pic>
    </p:spTree>
    <p:extLst>
      <p:ext uri="{BB962C8B-B14F-4D97-AF65-F5344CB8AC3E}">
        <p14:creationId xmlns:p14="http://schemas.microsoft.com/office/powerpoint/2010/main" val="30559655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3C48F2-8C4C-4BEA-89B0-4E2E9DCFF0BD}"/>
              </a:ext>
            </a:extLst>
          </p:cNvPr>
          <p:cNvSpPr>
            <a:spLocks noGrp="1"/>
          </p:cNvSpPr>
          <p:nvPr>
            <p:ph type="title"/>
          </p:nvPr>
        </p:nvSpPr>
        <p:spPr>
          <a:xfrm>
            <a:off x="719667" y="1137920"/>
            <a:ext cx="10557933" cy="2783840"/>
          </a:xfrm>
          <a:solidFill>
            <a:schemeClr val="tx1"/>
          </a:solidFill>
        </p:spPr>
        <p:txBody>
          <a:bodyPr/>
          <a:lstStyle/>
          <a:p>
            <a:r>
              <a:rPr lang="de-DE" sz="2800" dirty="0">
                <a:solidFill>
                  <a:schemeClr val="bg1"/>
                </a:solidFill>
                <a:latin typeface="Calibri" panose="020F0502020204030204" pitchFamily="34" charset="0"/>
                <a:cs typeface="Calibri" panose="020F0502020204030204" pitchFamily="34" charset="0"/>
              </a:rPr>
              <a:t>Unter welchen anderen Vorzeichen können Kinder mit persistierenden</a:t>
            </a:r>
            <a:br>
              <a:rPr lang="de-DE" sz="2800" dirty="0">
                <a:solidFill>
                  <a:schemeClr val="bg1"/>
                </a:solidFill>
                <a:latin typeface="Calibri" panose="020F0502020204030204" pitchFamily="34" charset="0"/>
                <a:cs typeface="Calibri" panose="020F0502020204030204" pitchFamily="34" charset="0"/>
              </a:rPr>
            </a:br>
            <a:r>
              <a:rPr lang="de-DE" sz="2800" dirty="0">
                <a:solidFill>
                  <a:schemeClr val="bg1"/>
                </a:solidFill>
                <a:latin typeface="Calibri" panose="020F0502020204030204" pitchFamily="34" charset="0"/>
                <a:cs typeface="Calibri" panose="020F0502020204030204" pitchFamily="34" charset="0"/>
              </a:rPr>
              <a:t>Restreflexen in der KJP-Praxis auffallen? (Fallbeispiele 3-7)</a:t>
            </a:r>
          </a:p>
        </p:txBody>
      </p:sp>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88435" y="5406016"/>
            <a:ext cx="4503565" cy="1451984"/>
          </a:xfrm>
          <a:prstGeom prst="rect">
            <a:avLst/>
          </a:prstGeom>
          <a:solidFill>
            <a:schemeClr val="accent1">
              <a:lumMod val="40000"/>
              <a:lumOff val="60000"/>
            </a:schemeClr>
          </a:solidFill>
        </p:spPr>
      </p:pic>
    </p:spTree>
    <p:extLst>
      <p:ext uri="{BB962C8B-B14F-4D97-AF65-F5344CB8AC3E}">
        <p14:creationId xmlns:p14="http://schemas.microsoft.com/office/powerpoint/2010/main" val="28799077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 name="Inhaltsplatzhalter 3">
            <a:extLst>
              <a:ext uri="{FF2B5EF4-FFF2-40B4-BE49-F238E27FC236}">
                <a16:creationId xmlns:a16="http://schemas.microsoft.com/office/drawing/2014/main" id="{EC6EE980-B04B-44AF-B732-0BDEF0521F88}"/>
              </a:ext>
            </a:extLst>
          </p:cNvPr>
          <p:cNvSpPr>
            <a:spLocks noGrp="1"/>
          </p:cNvSpPr>
          <p:nvPr>
            <p:ph idx="1"/>
          </p:nvPr>
        </p:nvSpPr>
        <p:spPr>
          <a:xfrm>
            <a:off x="223520" y="154984"/>
            <a:ext cx="11816079" cy="5959098"/>
          </a:xfrm>
        </p:spPr>
        <p:txBody>
          <a:bodyPr>
            <a:normAutofit fontScale="70000" lnSpcReduction="20000"/>
          </a:bodyPr>
          <a:lstStyle/>
          <a:p>
            <a:r>
              <a:rPr lang="de-DE" sz="4000" b="1" u="sng" dirty="0">
                <a:solidFill>
                  <a:schemeClr val="bg1"/>
                </a:solidFill>
                <a:latin typeface="Calibri" panose="020F0502020204030204" pitchFamily="34" charset="0"/>
                <a:cs typeface="Calibri" panose="020F0502020204030204" pitchFamily="34" charset="0"/>
              </a:rPr>
              <a:t>3. Fallbericht Alexander 8 Jahre: Der kleine Wüterich</a:t>
            </a:r>
            <a:endParaRPr lang="de-DE" sz="4000" dirty="0">
              <a:solidFill>
                <a:schemeClr val="bg1"/>
              </a:solidFill>
              <a:latin typeface="Calibri" panose="020F0502020204030204" pitchFamily="34" charset="0"/>
              <a:cs typeface="Calibri" panose="020F0502020204030204" pitchFamily="34" charset="0"/>
            </a:endParaRPr>
          </a:p>
          <a:p>
            <a:r>
              <a:rPr lang="de-DE" sz="4000" u="sng" dirty="0">
                <a:solidFill>
                  <a:schemeClr val="bg1"/>
                </a:solidFill>
                <a:latin typeface="Calibri" panose="020F0502020204030204" pitchFamily="34" charset="0"/>
                <a:cs typeface="Calibri" panose="020F0502020204030204" pitchFamily="34" charset="0"/>
              </a:rPr>
              <a:t>Vorstellungsanlass: </a:t>
            </a:r>
            <a:r>
              <a:rPr lang="de-DE" sz="4000" dirty="0">
                <a:solidFill>
                  <a:schemeClr val="bg1"/>
                </a:solidFill>
                <a:latin typeface="Calibri" panose="020F0502020204030204" pitchFamily="34" charset="0"/>
                <a:cs typeface="Calibri" panose="020F0502020204030204" pitchFamily="34" charset="0"/>
              </a:rPr>
              <a:t>Alexander hat ohne für die Eltern erkennbaren Anlass oft extreme </a:t>
            </a:r>
            <a:r>
              <a:rPr lang="de-DE" sz="4000" b="1" dirty="0">
                <a:solidFill>
                  <a:schemeClr val="bg1"/>
                </a:solidFill>
                <a:latin typeface="Calibri" panose="020F0502020204030204" pitchFamily="34" charset="0"/>
                <a:cs typeface="Calibri" panose="020F0502020204030204" pitchFamily="34" charset="0"/>
              </a:rPr>
              <a:t>aggressive Impulsdurchbrüche</a:t>
            </a:r>
            <a:r>
              <a:rPr lang="de-DE" sz="4000" dirty="0">
                <a:solidFill>
                  <a:schemeClr val="bg1"/>
                </a:solidFill>
                <a:latin typeface="Calibri" panose="020F0502020204030204" pitchFamily="34" charset="0"/>
                <a:cs typeface="Calibri" panose="020F0502020204030204" pitchFamily="34" charset="0"/>
              </a:rPr>
              <a:t>. Dabei schreit er laut, wirft Gegenstände oder verwüstet sein Zimmer. Erst nach 35-45 Minuten klagt er dann über Atemprobleme und kann sich herunter regulieren. Anschließend tut es ihm sehr leid und er muss weinen.</a:t>
            </a:r>
          </a:p>
          <a:p>
            <a:r>
              <a:rPr lang="de-DE" sz="4000" dirty="0">
                <a:solidFill>
                  <a:schemeClr val="bg1"/>
                </a:solidFill>
                <a:latin typeface="Calibri" panose="020F0502020204030204" pitchFamily="34" charset="0"/>
                <a:cs typeface="Calibri" panose="020F0502020204030204" pitchFamily="34" charset="0"/>
              </a:rPr>
              <a:t>Die alleinerziehende Mutter ist durch die Situation stark belastet und hat schon für sich psychiatrische Hilfe in Anspruch nehmen müssen.</a:t>
            </a:r>
          </a:p>
          <a:p>
            <a:r>
              <a:rPr lang="de-DE" sz="4000" u="sng" dirty="0">
                <a:solidFill>
                  <a:schemeClr val="bg1"/>
                </a:solidFill>
                <a:latin typeface="Calibri" panose="020F0502020204030204" pitchFamily="34" charset="0"/>
                <a:cs typeface="Calibri" panose="020F0502020204030204" pitchFamily="34" charset="0"/>
              </a:rPr>
              <a:t>Vorgeschichte:</a:t>
            </a:r>
            <a:r>
              <a:rPr lang="de-DE" sz="4000" dirty="0">
                <a:solidFill>
                  <a:schemeClr val="bg1"/>
                </a:solidFill>
                <a:latin typeface="Calibri" panose="020F0502020204030204" pitchFamily="34" charset="0"/>
                <a:cs typeface="Calibri" panose="020F0502020204030204" pitchFamily="34" charset="0"/>
              </a:rPr>
              <a:t> </a:t>
            </a:r>
            <a:r>
              <a:rPr lang="de-DE" sz="4000" b="1" dirty="0">
                <a:solidFill>
                  <a:schemeClr val="bg1"/>
                </a:solidFill>
                <a:latin typeface="Calibri" panose="020F0502020204030204" pitchFamily="34" charset="0"/>
                <a:cs typeface="Calibri" panose="020F0502020204030204" pitchFamily="34" charset="0"/>
              </a:rPr>
              <a:t>vorzeitige Wehentätigkeit </a:t>
            </a:r>
            <a:r>
              <a:rPr lang="de-DE" sz="4000" dirty="0">
                <a:solidFill>
                  <a:schemeClr val="bg1"/>
                </a:solidFill>
                <a:latin typeface="Calibri" panose="020F0502020204030204" pitchFamily="34" charset="0"/>
                <a:cs typeface="Calibri" panose="020F0502020204030204" pitchFamily="34" charset="0"/>
              </a:rPr>
              <a:t>ab der 30. Schwangerschaftswoche, </a:t>
            </a:r>
            <a:r>
              <a:rPr lang="de-DE" sz="4000" b="1" dirty="0">
                <a:solidFill>
                  <a:schemeClr val="bg1"/>
                </a:solidFill>
                <a:latin typeface="Calibri" panose="020F0502020204030204" pitchFamily="34" charset="0"/>
                <a:cs typeface="Calibri" panose="020F0502020204030204" pitchFamily="34" charset="0"/>
              </a:rPr>
              <a:t>Not-Kaiserschnitt</a:t>
            </a:r>
            <a:r>
              <a:rPr lang="de-DE" sz="4000" dirty="0">
                <a:solidFill>
                  <a:schemeClr val="bg1"/>
                </a:solidFill>
                <a:latin typeface="Calibri" panose="020F0502020204030204" pitchFamily="34" charset="0"/>
                <a:cs typeface="Calibri" panose="020F0502020204030204" pitchFamily="34" charset="0"/>
              </a:rPr>
              <a:t> in der 34. SSW bei </a:t>
            </a:r>
            <a:r>
              <a:rPr lang="de-DE" sz="4000" b="1" dirty="0">
                <a:solidFill>
                  <a:schemeClr val="bg1"/>
                </a:solidFill>
                <a:latin typeface="Calibri" panose="020F0502020204030204" pitchFamily="34" charset="0"/>
                <a:cs typeface="Calibri" panose="020F0502020204030204" pitchFamily="34" charset="0"/>
              </a:rPr>
              <a:t>absinkenden kindlichen Herztönen (ATNR), Intensivüberwachung</a:t>
            </a:r>
            <a:r>
              <a:rPr lang="de-DE" sz="4000" dirty="0">
                <a:solidFill>
                  <a:schemeClr val="bg1"/>
                </a:solidFill>
                <a:latin typeface="Calibri" panose="020F0502020204030204" pitchFamily="34" charset="0"/>
                <a:cs typeface="Calibri" panose="020F0502020204030204" pitchFamily="34" charset="0"/>
              </a:rPr>
              <a:t> nach der Geburt für 6 Wochen.</a:t>
            </a:r>
          </a:p>
          <a:p>
            <a:r>
              <a:rPr lang="de-DE" sz="4000" b="1" dirty="0">
                <a:solidFill>
                  <a:schemeClr val="bg1"/>
                </a:solidFill>
                <a:latin typeface="Calibri" panose="020F0502020204030204" pitchFamily="34" charset="0"/>
                <a:cs typeface="Calibri" panose="020F0502020204030204" pitchFamily="34" charset="0"/>
              </a:rPr>
              <a:t>Geburtsgewicht 1750g</a:t>
            </a:r>
            <a:r>
              <a:rPr lang="de-DE" sz="4000" dirty="0">
                <a:solidFill>
                  <a:schemeClr val="bg1"/>
                </a:solidFill>
                <a:latin typeface="Calibri" panose="020F0502020204030204" pitchFamily="34" charset="0"/>
                <a:cs typeface="Calibri" panose="020F0502020204030204" pitchFamily="34" charset="0"/>
              </a:rPr>
              <a:t>, -länge 43cm, </a:t>
            </a:r>
            <a:r>
              <a:rPr lang="de-DE" sz="4000" b="1" dirty="0">
                <a:solidFill>
                  <a:schemeClr val="bg1"/>
                </a:solidFill>
                <a:latin typeface="Calibri" panose="020F0502020204030204" pitchFamily="34" charset="0"/>
                <a:cs typeface="Calibri" panose="020F0502020204030204" pitchFamily="34" charset="0"/>
              </a:rPr>
              <a:t>APGAR 08/08/08</a:t>
            </a:r>
            <a:r>
              <a:rPr lang="de-DE" sz="4000" dirty="0">
                <a:solidFill>
                  <a:schemeClr val="bg1"/>
                </a:solidFill>
                <a:latin typeface="Calibri" panose="020F0502020204030204" pitchFamily="34" charset="0"/>
                <a:cs typeface="Calibri" panose="020F0502020204030204" pitchFamily="34" charset="0"/>
              </a:rPr>
              <a:t>, pH 7,36</a:t>
            </a:r>
          </a:p>
          <a:p>
            <a:endParaRPr lang="de-DE" dirty="0"/>
          </a:p>
        </p:txBody>
      </p:sp>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37468" y="5840954"/>
            <a:ext cx="3154532" cy="1017045"/>
          </a:xfrm>
          <a:prstGeom prst="rect">
            <a:avLst/>
          </a:prstGeom>
          <a:solidFill>
            <a:schemeClr val="accent1">
              <a:lumMod val="40000"/>
              <a:lumOff val="60000"/>
            </a:schemeClr>
          </a:solidFill>
        </p:spPr>
      </p:pic>
    </p:spTree>
    <p:extLst>
      <p:ext uri="{BB962C8B-B14F-4D97-AF65-F5344CB8AC3E}">
        <p14:creationId xmlns:p14="http://schemas.microsoft.com/office/powerpoint/2010/main" val="12865862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 name="Inhaltsplatzhalter 3">
            <a:extLst>
              <a:ext uri="{FF2B5EF4-FFF2-40B4-BE49-F238E27FC236}">
                <a16:creationId xmlns:a16="http://schemas.microsoft.com/office/drawing/2014/main" id="{EC6EE980-B04B-44AF-B732-0BDEF0521F88}"/>
              </a:ext>
            </a:extLst>
          </p:cNvPr>
          <p:cNvSpPr>
            <a:spLocks noGrp="1"/>
          </p:cNvSpPr>
          <p:nvPr>
            <p:ph idx="1"/>
          </p:nvPr>
        </p:nvSpPr>
        <p:spPr>
          <a:xfrm>
            <a:off x="719667" y="852257"/>
            <a:ext cx="10845800" cy="5396144"/>
          </a:xfrm>
        </p:spPr>
        <p:txBody>
          <a:bodyPr>
            <a:normAutofit/>
          </a:bodyPr>
          <a:lstStyle/>
          <a:p>
            <a:r>
              <a:rPr lang="de-DE" sz="2400" u="sng" dirty="0">
                <a:solidFill>
                  <a:schemeClr val="bg1"/>
                </a:solidFill>
                <a:latin typeface="Calibri" panose="020F0502020204030204" pitchFamily="34" charset="0"/>
                <a:cs typeface="Calibri" panose="020F0502020204030204" pitchFamily="34" charset="0"/>
              </a:rPr>
              <a:t>Reflexbefund bei Erstvorstellung:</a:t>
            </a:r>
            <a:r>
              <a:rPr lang="de-DE" sz="2400" dirty="0">
                <a:solidFill>
                  <a:schemeClr val="bg1"/>
                </a:solidFill>
                <a:latin typeface="Calibri" panose="020F0502020204030204" pitchFamily="34" charset="0"/>
                <a:cs typeface="Calibri" panose="020F0502020204030204" pitchFamily="34" charset="0"/>
              </a:rPr>
              <a:t> </a:t>
            </a:r>
          </a:p>
          <a:p>
            <a:r>
              <a:rPr lang="de-DE" sz="2400" b="1" dirty="0">
                <a:solidFill>
                  <a:schemeClr val="bg1"/>
                </a:solidFill>
                <a:latin typeface="Calibri" panose="020F0502020204030204" pitchFamily="34" charset="0"/>
                <a:cs typeface="Calibri" panose="020F0502020204030204" pitchFamily="34" charset="0"/>
              </a:rPr>
              <a:t>ATNR 75%, MORO 100%, </a:t>
            </a:r>
            <a:r>
              <a:rPr lang="de-DE" sz="2400" dirty="0">
                <a:solidFill>
                  <a:schemeClr val="bg1"/>
                </a:solidFill>
                <a:latin typeface="Calibri" panose="020F0502020204030204" pitchFamily="34" charset="0"/>
                <a:cs typeface="Calibri" panose="020F0502020204030204" pitchFamily="34" charset="0"/>
              </a:rPr>
              <a:t>STNR 75%, spinaler Galant 25%, TLR 50%</a:t>
            </a:r>
          </a:p>
          <a:p>
            <a:endParaRPr lang="de-DE" sz="2400" b="1" u="sng" dirty="0">
              <a:solidFill>
                <a:schemeClr val="bg1"/>
              </a:solidFill>
              <a:latin typeface="Calibri" panose="020F0502020204030204" pitchFamily="34" charset="0"/>
              <a:cs typeface="Calibri" panose="020F0502020204030204" pitchFamily="34" charset="0"/>
            </a:endParaRPr>
          </a:p>
          <a:p>
            <a:r>
              <a:rPr lang="de-DE" sz="2400" u="sng" dirty="0">
                <a:solidFill>
                  <a:schemeClr val="bg1"/>
                </a:solidFill>
                <a:latin typeface="Calibri" panose="020F0502020204030204" pitchFamily="34" charset="0"/>
                <a:cs typeface="Calibri" panose="020F0502020204030204" pitchFamily="34" charset="0"/>
              </a:rPr>
              <a:t>Testpsychologische Ausgangsbefunde: </a:t>
            </a:r>
            <a:endParaRPr lang="de-DE" sz="2400" dirty="0">
              <a:solidFill>
                <a:schemeClr val="bg1"/>
              </a:solidFill>
              <a:latin typeface="Calibri" panose="020F0502020204030204" pitchFamily="34" charset="0"/>
              <a:cs typeface="Calibri" panose="020F0502020204030204" pitchFamily="34" charset="0"/>
            </a:endParaRPr>
          </a:p>
          <a:p>
            <a:r>
              <a:rPr lang="de-DE" sz="2400" dirty="0">
                <a:solidFill>
                  <a:schemeClr val="bg1"/>
                </a:solidFill>
                <a:latin typeface="Calibri" panose="020F0502020204030204" pitchFamily="34" charset="0"/>
                <a:cs typeface="Calibri" panose="020F0502020204030204" pitchFamily="34" charset="0"/>
              </a:rPr>
              <a:t>CFT1: IQ=94 (normal begabt)</a:t>
            </a:r>
          </a:p>
          <a:p>
            <a:r>
              <a:rPr lang="de-DE" sz="2400" dirty="0">
                <a:solidFill>
                  <a:schemeClr val="bg1"/>
                </a:solidFill>
                <a:latin typeface="Calibri" panose="020F0502020204030204" pitchFamily="34" charset="0"/>
                <a:cs typeface="Calibri" panose="020F0502020204030204" pitchFamily="34" charset="0"/>
              </a:rPr>
              <a:t>OPATUS – Test: starke </a:t>
            </a:r>
            <a:r>
              <a:rPr lang="de-DE" sz="2400" b="1" dirty="0">
                <a:solidFill>
                  <a:schemeClr val="bg1"/>
                </a:solidFill>
                <a:latin typeface="Calibri" panose="020F0502020204030204" pitchFamily="34" charset="0"/>
                <a:cs typeface="Calibri" panose="020F0502020204030204" pitchFamily="34" charset="0"/>
              </a:rPr>
              <a:t>Impulsivität und Hyperaktivität</a:t>
            </a:r>
            <a:r>
              <a:rPr lang="de-DE" sz="2400" dirty="0">
                <a:solidFill>
                  <a:schemeClr val="bg1"/>
                </a:solidFill>
                <a:latin typeface="Calibri" panose="020F0502020204030204" pitchFamily="34" charset="0"/>
                <a:cs typeface="Calibri" panose="020F0502020204030204" pitchFamily="34" charset="0"/>
              </a:rPr>
              <a:t>, nur leichte Flüchtigkeit. </a:t>
            </a:r>
          </a:p>
        </p:txBody>
      </p:sp>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88435" y="5406016"/>
            <a:ext cx="4503565" cy="1451984"/>
          </a:xfrm>
          <a:prstGeom prst="rect">
            <a:avLst/>
          </a:prstGeom>
          <a:solidFill>
            <a:schemeClr val="accent1">
              <a:lumMod val="40000"/>
              <a:lumOff val="60000"/>
            </a:schemeClr>
          </a:solidFill>
        </p:spPr>
      </p:pic>
    </p:spTree>
    <p:extLst>
      <p:ext uri="{BB962C8B-B14F-4D97-AF65-F5344CB8AC3E}">
        <p14:creationId xmlns:p14="http://schemas.microsoft.com/office/powerpoint/2010/main" val="872432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3C48F2-8C4C-4BEA-89B0-4E2E9DCFF0BD}"/>
              </a:ext>
            </a:extLst>
          </p:cNvPr>
          <p:cNvSpPr>
            <a:spLocks noGrp="1"/>
          </p:cNvSpPr>
          <p:nvPr>
            <p:ph type="title"/>
          </p:nvPr>
        </p:nvSpPr>
        <p:spPr>
          <a:xfrm>
            <a:off x="719667" y="609601"/>
            <a:ext cx="10828867" cy="1456963"/>
          </a:xfrm>
          <a:solidFill>
            <a:schemeClr val="tx1"/>
          </a:solidFill>
        </p:spPr>
        <p:txBody>
          <a:bodyPr/>
          <a:lstStyle/>
          <a:p>
            <a:pPr algn="ctr"/>
            <a:r>
              <a:rPr lang="de-DE" sz="2800" b="1" dirty="0"/>
              <a:t>Fortbestehende frühkindliche (primitive) Reflexe als mögliche Ursache </a:t>
            </a:r>
            <a:br>
              <a:rPr lang="de-DE" sz="2800" b="1" dirty="0"/>
            </a:br>
            <a:r>
              <a:rPr lang="de-DE" sz="2800" b="1" dirty="0"/>
              <a:t>von Lern- und Verhaltensproblemen</a:t>
            </a:r>
            <a:endParaRPr lang="de-DE" sz="2800" dirty="0"/>
          </a:p>
        </p:txBody>
      </p:sp>
      <p:sp>
        <p:nvSpPr>
          <p:cNvPr id="4" name="Inhaltsplatzhalter 3">
            <a:extLst>
              <a:ext uri="{FF2B5EF4-FFF2-40B4-BE49-F238E27FC236}">
                <a16:creationId xmlns:a16="http://schemas.microsoft.com/office/drawing/2014/main" id="{EC6EE980-B04B-44AF-B732-0BDEF0521F88}"/>
              </a:ext>
            </a:extLst>
          </p:cNvPr>
          <p:cNvSpPr>
            <a:spLocks noGrp="1"/>
          </p:cNvSpPr>
          <p:nvPr>
            <p:ph idx="1"/>
          </p:nvPr>
        </p:nvSpPr>
        <p:spPr>
          <a:xfrm>
            <a:off x="719667" y="1944210"/>
            <a:ext cx="10845800" cy="4304190"/>
          </a:xfrm>
          <a:solidFill>
            <a:schemeClr val="tx1"/>
          </a:solidFill>
        </p:spPr>
        <p:txBody>
          <a:bodyPr/>
          <a:lstStyle/>
          <a:p>
            <a:r>
              <a:rPr lang="de-DE" sz="2800" b="1" dirty="0">
                <a:solidFill>
                  <a:schemeClr val="bg1"/>
                </a:solidFill>
                <a:latin typeface="Calibri Light" panose="020F0302020204030204" pitchFamily="34" charset="0"/>
                <a:cs typeface="Calibri Light" panose="020F0302020204030204" pitchFamily="34" charset="0"/>
              </a:rPr>
              <a:t>Mittlerweile weist die Forschungslage zur kindlichen Entwicklung eindeutig darauf hin, dass die Anfänge für Störungen der Wahrnehmung, der Motorik, des Verhaltens und des Lernens bei einem Individuum zu einem recht frühen Zeitpunkt seiner Entwicklung u.a. in der Funktion frühkindlicher Reflexe zu suchen sind. </a:t>
            </a:r>
          </a:p>
          <a:p>
            <a:endParaRPr lang="de-DE" dirty="0"/>
          </a:p>
        </p:txBody>
      </p:sp>
      <p:sp>
        <p:nvSpPr>
          <p:cNvPr id="5" name="Textplatzhalter 4">
            <a:extLst>
              <a:ext uri="{FF2B5EF4-FFF2-40B4-BE49-F238E27FC236}">
                <a16:creationId xmlns:a16="http://schemas.microsoft.com/office/drawing/2014/main" id="{1F9DEB80-CFCF-4C52-BFCE-2FCEDBD51D68}"/>
              </a:ext>
            </a:extLst>
          </p:cNvPr>
          <p:cNvSpPr>
            <a:spLocks noGrp="1"/>
          </p:cNvSpPr>
          <p:nvPr>
            <p:ph type="body" sz="quarter" idx="10"/>
          </p:nvPr>
        </p:nvSpPr>
        <p:spPr>
          <a:xfrm>
            <a:off x="711200" y="4474345"/>
            <a:ext cx="10845800" cy="906459"/>
          </a:xfrm>
        </p:spPr>
        <p:txBody>
          <a:bodyPr>
            <a:normAutofit fontScale="92500"/>
          </a:bodyPr>
          <a:lstStyle/>
          <a:p>
            <a:pPr marL="0" indent="0">
              <a:buNone/>
            </a:pPr>
            <a:r>
              <a:rPr lang="de-DE" sz="2800" b="1" dirty="0">
                <a:solidFill>
                  <a:schemeClr val="bg1"/>
                </a:solidFill>
                <a:latin typeface="Calibri Light" panose="020F0302020204030204" pitchFamily="34" charset="0"/>
                <a:cs typeface="Calibri Light" panose="020F0302020204030204" pitchFamily="34" charset="0"/>
              </a:rPr>
              <a:t>Diese Reflexe sind bereits in der 15. – 18. Schwangerschaftswoche voll ausgereift.</a:t>
            </a:r>
            <a:br>
              <a:rPr lang="de-DE" sz="2800" b="1" dirty="0">
                <a:solidFill>
                  <a:schemeClr val="bg1"/>
                </a:solidFill>
                <a:latin typeface="Calibri Light" panose="020F0302020204030204" pitchFamily="34" charset="0"/>
                <a:cs typeface="Calibri Light" panose="020F0302020204030204" pitchFamily="34" charset="0"/>
              </a:rPr>
            </a:br>
            <a:endParaRPr lang="de-DE" sz="2800" b="1" dirty="0">
              <a:solidFill>
                <a:schemeClr val="bg1"/>
              </a:solidFill>
              <a:latin typeface="Calibri Light" panose="020F0302020204030204" pitchFamily="34" charset="0"/>
              <a:cs typeface="Calibri Light" panose="020F0302020204030204" pitchFamily="34" charset="0"/>
            </a:endParaRPr>
          </a:p>
          <a:p>
            <a:endParaRPr lang="de-DE" dirty="0"/>
          </a:p>
        </p:txBody>
      </p:sp>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88435" y="5406016"/>
            <a:ext cx="4503565" cy="1451984"/>
          </a:xfrm>
          <a:prstGeom prst="rect">
            <a:avLst/>
          </a:prstGeom>
          <a:solidFill>
            <a:schemeClr val="accent1">
              <a:lumMod val="40000"/>
              <a:lumOff val="60000"/>
            </a:schemeClr>
          </a:solidFill>
        </p:spPr>
      </p:pic>
    </p:spTree>
    <p:extLst>
      <p:ext uri="{BB962C8B-B14F-4D97-AF65-F5344CB8AC3E}">
        <p14:creationId xmlns:p14="http://schemas.microsoft.com/office/powerpoint/2010/main" val="2396625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 name="Inhaltsplatzhalter 3">
            <a:extLst>
              <a:ext uri="{FF2B5EF4-FFF2-40B4-BE49-F238E27FC236}">
                <a16:creationId xmlns:a16="http://schemas.microsoft.com/office/drawing/2014/main" id="{EC6EE980-B04B-44AF-B732-0BDEF0521F88}"/>
              </a:ext>
            </a:extLst>
          </p:cNvPr>
          <p:cNvSpPr>
            <a:spLocks noGrp="1"/>
          </p:cNvSpPr>
          <p:nvPr>
            <p:ph idx="1"/>
          </p:nvPr>
        </p:nvSpPr>
        <p:spPr>
          <a:xfrm>
            <a:off x="7593874" y="2270502"/>
            <a:ext cx="4401276" cy="1451985"/>
          </a:xfrm>
        </p:spPr>
        <p:txBody>
          <a:bodyPr/>
          <a:lstStyle/>
          <a:p>
            <a:r>
              <a:rPr lang="de-DE" b="1" i="1" dirty="0">
                <a:solidFill>
                  <a:schemeClr val="bg1"/>
                </a:solidFill>
                <a:latin typeface="Calibri" panose="020F0502020204030204" pitchFamily="34" charset="0"/>
                <a:cs typeface="Calibri" panose="020F0502020204030204" pitchFamily="34" charset="0"/>
              </a:rPr>
              <a:t>Vor der Behandlung: </a:t>
            </a:r>
            <a:r>
              <a:rPr lang="de-DE" i="1" dirty="0">
                <a:solidFill>
                  <a:schemeClr val="bg1"/>
                </a:solidFill>
                <a:latin typeface="Calibri" panose="020F0502020204030204" pitchFamily="34" charset="0"/>
                <a:cs typeface="Calibri" panose="020F0502020204030204" pitchFamily="34" charset="0"/>
              </a:rPr>
              <a:t>starke Impulsivität (rote Punkte) von 27,9%, Flüchtigkeit 12,9% ab der 4. Minute (rote Kreise), deutliche Unruhe (73,5%)</a:t>
            </a:r>
            <a:endParaRPr lang="de-DE" dirty="0">
              <a:solidFill>
                <a:schemeClr val="bg1"/>
              </a:solidFill>
              <a:latin typeface="Calibri" panose="020F0502020204030204" pitchFamily="34" charset="0"/>
              <a:cs typeface="Calibri" panose="020F0502020204030204" pitchFamily="34" charset="0"/>
            </a:endParaRPr>
          </a:p>
        </p:txBody>
      </p:sp>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88435" y="5406016"/>
            <a:ext cx="4503565" cy="1451984"/>
          </a:xfrm>
          <a:prstGeom prst="rect">
            <a:avLst/>
          </a:prstGeom>
          <a:solidFill>
            <a:schemeClr val="accent1">
              <a:lumMod val="40000"/>
              <a:lumOff val="60000"/>
            </a:schemeClr>
          </a:solidFill>
        </p:spPr>
      </p:pic>
      <p:sp>
        <p:nvSpPr>
          <p:cNvPr id="2" name="Rectangle 2">
            <a:extLst>
              <a:ext uri="{FF2B5EF4-FFF2-40B4-BE49-F238E27FC236}">
                <a16:creationId xmlns:a16="http://schemas.microsoft.com/office/drawing/2014/main" id="{6A2B6331-C62E-4444-808C-CD08D4A734BA}"/>
              </a:ext>
            </a:extLst>
          </p:cNvPr>
          <p:cNvSpPr>
            <a:spLocks noChangeArrowheads="1"/>
          </p:cNvSpPr>
          <p:nvPr/>
        </p:nvSpPr>
        <p:spPr bwMode="auto">
          <a:xfrm>
            <a:off x="2258295" y="202492"/>
            <a:ext cx="10409956" cy="401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graphicFrame>
        <p:nvGraphicFramePr>
          <p:cNvPr id="3" name="Objekt 2">
            <a:extLst>
              <a:ext uri="{FF2B5EF4-FFF2-40B4-BE49-F238E27FC236}">
                <a16:creationId xmlns:a16="http://schemas.microsoft.com/office/drawing/2014/main" id="{B8042988-6E1A-4DAB-80D8-FC81BE5EFDEE}"/>
              </a:ext>
            </a:extLst>
          </p:cNvPr>
          <p:cNvGraphicFramePr>
            <a:graphicFrameLocks noChangeAspect="1"/>
          </p:cNvGraphicFramePr>
          <p:nvPr>
            <p:extLst>
              <p:ext uri="{D42A27DB-BD31-4B8C-83A1-F6EECF244321}">
                <p14:modId xmlns:p14="http://schemas.microsoft.com/office/powerpoint/2010/main" val="1733623950"/>
              </p:ext>
            </p:extLst>
          </p:nvPr>
        </p:nvGraphicFramePr>
        <p:xfrm>
          <a:off x="130629" y="-3997884"/>
          <a:ext cx="7001691" cy="10801574"/>
        </p:xfrm>
        <a:graphic>
          <a:graphicData uri="http://schemas.openxmlformats.org/presentationml/2006/ole">
            <mc:AlternateContent xmlns:mc="http://schemas.openxmlformats.org/markup-compatibility/2006">
              <mc:Choice xmlns:v="urn:schemas-microsoft-com:vml" Requires="v">
                <p:oleObj name="Acrobat Document" r:id="rId3" imgW="3777856" imgH="5346331" progId="AcroExch.Document.DC">
                  <p:embed/>
                </p:oleObj>
              </mc:Choice>
              <mc:Fallback>
                <p:oleObj name="Acrobat Document" r:id="rId3" imgW="3777856" imgH="5346331" progId="AcroExch.Document.DC">
                  <p:embed/>
                  <p:pic>
                    <p:nvPicPr>
                      <p:cNvPr id="3" name="Objekt 2">
                        <a:extLst>
                          <a:ext uri="{FF2B5EF4-FFF2-40B4-BE49-F238E27FC236}">
                            <a16:creationId xmlns:a16="http://schemas.microsoft.com/office/drawing/2014/main" id="{B8042988-6E1A-4DAB-80D8-FC81BE5EFD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629" y="-3997884"/>
                        <a:ext cx="7001691" cy="10801574"/>
                      </a:xfrm>
                      <a:prstGeom prst="rect">
                        <a:avLst/>
                      </a:prstGeom>
                      <a:noFill/>
                    </p:spPr>
                  </p:pic>
                </p:oleObj>
              </mc:Fallback>
            </mc:AlternateContent>
          </a:graphicData>
        </a:graphic>
      </p:graphicFrame>
    </p:spTree>
    <p:extLst>
      <p:ext uri="{BB962C8B-B14F-4D97-AF65-F5344CB8AC3E}">
        <p14:creationId xmlns:p14="http://schemas.microsoft.com/office/powerpoint/2010/main" val="6286085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 name="Inhaltsplatzhalter 3">
            <a:extLst>
              <a:ext uri="{FF2B5EF4-FFF2-40B4-BE49-F238E27FC236}">
                <a16:creationId xmlns:a16="http://schemas.microsoft.com/office/drawing/2014/main" id="{EC6EE980-B04B-44AF-B732-0BDEF0521F88}"/>
              </a:ext>
            </a:extLst>
          </p:cNvPr>
          <p:cNvSpPr>
            <a:spLocks noGrp="1"/>
          </p:cNvSpPr>
          <p:nvPr>
            <p:ph idx="1"/>
          </p:nvPr>
        </p:nvSpPr>
        <p:spPr/>
        <p:txBody>
          <a:bodyPr>
            <a:normAutofit/>
          </a:bodyPr>
          <a:lstStyle/>
          <a:p>
            <a:r>
              <a:rPr lang="de-DE" sz="2400" u="sng" dirty="0">
                <a:solidFill>
                  <a:schemeClr val="bg1"/>
                </a:solidFill>
                <a:latin typeface="Calibri" panose="020F0502020204030204" pitchFamily="34" charset="0"/>
                <a:cs typeface="Calibri" panose="020F0502020204030204" pitchFamily="34" charset="0"/>
              </a:rPr>
              <a:t>Unsere Behandlung:</a:t>
            </a:r>
            <a:r>
              <a:rPr lang="de-DE" sz="2400" dirty="0">
                <a:solidFill>
                  <a:schemeClr val="bg1"/>
                </a:solidFill>
                <a:latin typeface="Calibri" panose="020F0502020204030204" pitchFamily="34" charset="0"/>
                <a:cs typeface="Calibri" panose="020F0502020204030204" pitchFamily="34" charset="0"/>
              </a:rPr>
              <a:t> Psychomotorische Behandlung mit Anleitung der Mutter für tägliche häusliche </a:t>
            </a:r>
            <a:r>
              <a:rPr lang="de-DE" sz="2400" b="1" dirty="0">
                <a:solidFill>
                  <a:schemeClr val="bg1"/>
                </a:solidFill>
                <a:latin typeface="Calibri" panose="020F0502020204030204" pitchFamily="34" charset="0"/>
                <a:cs typeface="Calibri" panose="020F0502020204030204" pitchFamily="34" charset="0"/>
              </a:rPr>
              <a:t>Übungen</a:t>
            </a:r>
            <a:r>
              <a:rPr lang="de-DE" sz="2400" dirty="0">
                <a:solidFill>
                  <a:schemeClr val="bg1"/>
                </a:solidFill>
                <a:latin typeface="Calibri" panose="020F0502020204030204" pitchFamily="34" charset="0"/>
                <a:cs typeface="Calibri" panose="020F0502020204030204" pitchFamily="34" charset="0"/>
              </a:rPr>
              <a:t> über einen Zeitraum von </a:t>
            </a:r>
            <a:r>
              <a:rPr lang="de-DE" sz="2400" b="1" dirty="0">
                <a:solidFill>
                  <a:schemeClr val="bg1"/>
                </a:solidFill>
                <a:latin typeface="Calibri" panose="020F0502020204030204" pitchFamily="34" charset="0"/>
                <a:cs typeface="Calibri" panose="020F0502020204030204" pitchFamily="34" charset="0"/>
              </a:rPr>
              <a:t>9 Monaten zur Reflexintegration</a:t>
            </a:r>
            <a:r>
              <a:rPr lang="de-DE" sz="2400" dirty="0">
                <a:solidFill>
                  <a:schemeClr val="bg1"/>
                </a:solidFill>
                <a:latin typeface="Calibri" panose="020F0502020204030204" pitchFamily="34" charset="0"/>
                <a:cs typeface="Calibri" panose="020F0502020204030204" pitchFamily="34" charset="0"/>
              </a:rPr>
              <a:t>. Rat zum Absetzen des Somatriptans (Nebenwirkung Aggressivität).</a:t>
            </a:r>
          </a:p>
          <a:p>
            <a:r>
              <a:rPr lang="de-DE" sz="2400" dirty="0">
                <a:solidFill>
                  <a:schemeClr val="bg1"/>
                </a:solidFill>
                <a:latin typeface="Calibri" panose="020F0502020204030204" pitchFamily="34" charset="0"/>
                <a:cs typeface="Calibri" panose="020F0502020204030204" pitchFamily="34" charset="0"/>
              </a:rPr>
              <a:t>Psychoedukation, Elternschulung, stützende Spieltherapie.</a:t>
            </a:r>
          </a:p>
          <a:p>
            <a:r>
              <a:rPr lang="de-DE" sz="2400" u="sng" dirty="0">
                <a:solidFill>
                  <a:schemeClr val="bg1"/>
                </a:solidFill>
                <a:latin typeface="Calibri" panose="020F0502020204030204" pitchFamily="34" charset="0"/>
                <a:cs typeface="Calibri" panose="020F0502020204030204" pitchFamily="34" charset="0"/>
              </a:rPr>
              <a:t>Kontrolluntersuchung nach Abschluss der psychomotorischen Behandlung:</a:t>
            </a:r>
            <a:endParaRPr lang="de-DE" sz="2400" dirty="0">
              <a:solidFill>
                <a:schemeClr val="bg1"/>
              </a:solidFill>
              <a:latin typeface="Calibri" panose="020F0502020204030204" pitchFamily="34" charset="0"/>
              <a:cs typeface="Calibri" panose="020F0502020204030204" pitchFamily="34" charset="0"/>
            </a:endParaRPr>
          </a:p>
          <a:p>
            <a:r>
              <a:rPr lang="de-DE" sz="2400" u="sng" dirty="0">
                <a:solidFill>
                  <a:schemeClr val="bg1"/>
                </a:solidFill>
                <a:latin typeface="Calibri" panose="020F0502020204030204" pitchFamily="34" charset="0"/>
                <a:cs typeface="Calibri" panose="020F0502020204030204" pitchFamily="34" charset="0"/>
              </a:rPr>
              <a:t>Psyche</a:t>
            </a:r>
            <a:r>
              <a:rPr lang="de-DE" sz="2400" dirty="0">
                <a:solidFill>
                  <a:schemeClr val="bg1"/>
                </a:solidFill>
                <a:latin typeface="Calibri" panose="020F0502020204030204" pitchFamily="34" charset="0"/>
                <a:cs typeface="Calibri" panose="020F0502020204030204" pitchFamily="34" charset="0"/>
              </a:rPr>
              <a:t>: </a:t>
            </a:r>
            <a:r>
              <a:rPr lang="de-DE" sz="2400" b="1" dirty="0">
                <a:solidFill>
                  <a:schemeClr val="bg1"/>
                </a:solidFill>
                <a:latin typeface="Calibri" panose="020F0502020204030204" pitchFamily="34" charset="0"/>
                <a:cs typeface="Calibri" panose="020F0502020204030204" pitchFamily="34" charset="0"/>
              </a:rPr>
              <a:t>keine Erregungsdurchbrüche mehr</a:t>
            </a:r>
            <a:r>
              <a:rPr lang="de-DE" sz="2400" dirty="0">
                <a:solidFill>
                  <a:schemeClr val="bg1"/>
                </a:solidFill>
                <a:latin typeface="Calibri" panose="020F0502020204030204" pitchFamily="34" charset="0"/>
                <a:cs typeface="Calibri" panose="020F0502020204030204" pitchFamily="34" charset="0"/>
              </a:rPr>
              <a:t>, </a:t>
            </a:r>
            <a:r>
              <a:rPr lang="de-DE" sz="2400" b="1" dirty="0">
                <a:solidFill>
                  <a:schemeClr val="bg1"/>
                </a:solidFill>
                <a:latin typeface="Calibri" panose="020F0502020204030204" pitchFamily="34" charset="0"/>
                <a:cs typeface="Calibri" panose="020F0502020204030204" pitchFamily="34" charset="0"/>
              </a:rPr>
              <a:t>Mutter-Kind-Beziehung</a:t>
            </a:r>
            <a:r>
              <a:rPr lang="de-DE" sz="2400" dirty="0">
                <a:solidFill>
                  <a:schemeClr val="bg1"/>
                </a:solidFill>
                <a:latin typeface="Calibri" panose="020F0502020204030204" pitchFamily="34" charset="0"/>
                <a:cs typeface="Calibri" panose="020F0502020204030204" pitchFamily="34" charset="0"/>
              </a:rPr>
              <a:t> deutlich </a:t>
            </a:r>
            <a:r>
              <a:rPr lang="de-DE" sz="2400" b="1" dirty="0">
                <a:solidFill>
                  <a:schemeClr val="bg1"/>
                </a:solidFill>
                <a:latin typeface="Calibri" panose="020F0502020204030204" pitchFamily="34" charset="0"/>
                <a:cs typeface="Calibri" panose="020F0502020204030204" pitchFamily="34" charset="0"/>
              </a:rPr>
              <a:t>stabilisiert</a:t>
            </a:r>
            <a:r>
              <a:rPr lang="de-DE" sz="2400" dirty="0">
                <a:solidFill>
                  <a:schemeClr val="bg1"/>
                </a:solidFill>
                <a:latin typeface="Calibri" panose="020F0502020204030204" pitchFamily="34" charset="0"/>
                <a:cs typeface="Calibri" panose="020F0502020204030204" pitchFamily="34" charset="0"/>
              </a:rPr>
              <a:t>, </a:t>
            </a:r>
            <a:r>
              <a:rPr lang="de-DE" sz="2400" b="1" dirty="0">
                <a:solidFill>
                  <a:schemeClr val="bg1"/>
                </a:solidFill>
                <a:latin typeface="Calibri" panose="020F0502020204030204" pitchFamily="34" charset="0"/>
                <a:cs typeface="Calibri" panose="020F0502020204030204" pitchFamily="34" charset="0"/>
              </a:rPr>
              <a:t>schulisch </a:t>
            </a:r>
            <a:r>
              <a:rPr lang="de-DE" sz="2400" dirty="0">
                <a:solidFill>
                  <a:schemeClr val="bg1"/>
                </a:solidFill>
                <a:latin typeface="Calibri" panose="020F0502020204030204" pitchFamily="34" charset="0"/>
                <a:cs typeface="Calibri" panose="020F0502020204030204" pitchFamily="34" charset="0"/>
              </a:rPr>
              <a:t>erhebliche </a:t>
            </a:r>
            <a:r>
              <a:rPr lang="de-DE" sz="2400" b="1" dirty="0">
                <a:solidFill>
                  <a:schemeClr val="bg1"/>
                </a:solidFill>
                <a:latin typeface="Calibri" panose="020F0502020204030204" pitchFamily="34" charset="0"/>
                <a:cs typeface="Calibri" panose="020F0502020204030204" pitchFamily="34" charset="0"/>
              </a:rPr>
              <a:t>Fortschritte</a:t>
            </a:r>
            <a:r>
              <a:rPr lang="de-DE" sz="2400" dirty="0">
                <a:solidFill>
                  <a:schemeClr val="bg1"/>
                </a:solidFill>
                <a:latin typeface="Calibri" panose="020F0502020204030204" pitchFamily="34" charset="0"/>
                <a:cs typeface="Calibri" panose="020F0502020204030204" pitchFamily="34" charset="0"/>
              </a:rPr>
              <a:t>. Abschluss der laufenden Behandlung nach knapp 1,5 Jahren. </a:t>
            </a:r>
          </a:p>
        </p:txBody>
      </p:sp>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88435" y="5406016"/>
            <a:ext cx="4503565" cy="1451984"/>
          </a:xfrm>
          <a:prstGeom prst="rect">
            <a:avLst/>
          </a:prstGeom>
          <a:solidFill>
            <a:schemeClr val="accent1">
              <a:lumMod val="40000"/>
              <a:lumOff val="60000"/>
            </a:schemeClr>
          </a:solidFill>
        </p:spPr>
      </p:pic>
    </p:spTree>
    <p:extLst>
      <p:ext uri="{BB962C8B-B14F-4D97-AF65-F5344CB8AC3E}">
        <p14:creationId xmlns:p14="http://schemas.microsoft.com/office/powerpoint/2010/main" val="36753977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 name="Inhaltsplatzhalter 3">
            <a:extLst>
              <a:ext uri="{FF2B5EF4-FFF2-40B4-BE49-F238E27FC236}">
                <a16:creationId xmlns:a16="http://schemas.microsoft.com/office/drawing/2014/main" id="{EC6EE980-B04B-44AF-B732-0BDEF0521F88}"/>
              </a:ext>
            </a:extLst>
          </p:cNvPr>
          <p:cNvSpPr>
            <a:spLocks noGrp="1"/>
          </p:cNvSpPr>
          <p:nvPr>
            <p:ph idx="1"/>
          </p:nvPr>
        </p:nvSpPr>
        <p:spPr>
          <a:xfrm>
            <a:off x="7315199" y="2479728"/>
            <a:ext cx="4864515" cy="1890175"/>
          </a:xfrm>
        </p:spPr>
        <p:txBody>
          <a:bodyPr/>
          <a:lstStyle/>
          <a:p>
            <a:r>
              <a:rPr lang="de-DE" b="1" i="1" dirty="0">
                <a:solidFill>
                  <a:schemeClr val="tx1"/>
                </a:solidFill>
                <a:latin typeface="Calibri" panose="020F0502020204030204" pitchFamily="34" charset="0"/>
                <a:cs typeface="Calibri" panose="020F0502020204030204" pitchFamily="34" charset="0"/>
              </a:rPr>
              <a:t>Nach Behandlungsabschluss: nur noch milde Hyperaktivität ab der 8. Minute, Fehlerrate normalisiert. </a:t>
            </a:r>
            <a:endParaRPr lang="de-DE" b="1" dirty="0">
              <a:solidFill>
                <a:schemeClr val="tx1"/>
              </a:solidFill>
              <a:latin typeface="Calibri" panose="020F0502020204030204" pitchFamily="34" charset="0"/>
              <a:cs typeface="Calibri" panose="020F0502020204030204" pitchFamily="34" charset="0"/>
            </a:endParaRPr>
          </a:p>
        </p:txBody>
      </p:sp>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88435" y="5406016"/>
            <a:ext cx="4503565" cy="1451984"/>
          </a:xfrm>
          <a:prstGeom prst="rect">
            <a:avLst/>
          </a:prstGeom>
          <a:solidFill>
            <a:schemeClr val="accent1">
              <a:lumMod val="40000"/>
              <a:lumOff val="60000"/>
            </a:schemeClr>
          </a:solidFill>
        </p:spPr>
      </p:pic>
      <p:sp>
        <p:nvSpPr>
          <p:cNvPr id="2" name="Rectangle 2">
            <a:extLst>
              <a:ext uri="{FF2B5EF4-FFF2-40B4-BE49-F238E27FC236}">
                <a16:creationId xmlns:a16="http://schemas.microsoft.com/office/drawing/2014/main" id="{C255788C-AF8C-4EB7-82B6-A0DCB8971730}"/>
              </a:ext>
            </a:extLst>
          </p:cNvPr>
          <p:cNvSpPr>
            <a:spLocks noChangeArrowheads="1"/>
          </p:cNvSpPr>
          <p:nvPr/>
        </p:nvSpPr>
        <p:spPr bwMode="auto">
          <a:xfrm>
            <a:off x="3296724" y="-2233307"/>
            <a:ext cx="9585766" cy="384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graphicFrame>
        <p:nvGraphicFramePr>
          <p:cNvPr id="3" name="Objekt 2">
            <a:extLst>
              <a:ext uri="{FF2B5EF4-FFF2-40B4-BE49-F238E27FC236}">
                <a16:creationId xmlns:a16="http://schemas.microsoft.com/office/drawing/2014/main" id="{2AEE5A9A-9413-4AE8-AAA8-01F9193E0F6A}"/>
              </a:ext>
            </a:extLst>
          </p:cNvPr>
          <p:cNvGraphicFramePr>
            <a:graphicFrameLocks noChangeAspect="1"/>
          </p:cNvGraphicFramePr>
          <p:nvPr>
            <p:extLst>
              <p:ext uri="{D42A27DB-BD31-4B8C-83A1-F6EECF244321}">
                <p14:modId xmlns:p14="http://schemas.microsoft.com/office/powerpoint/2010/main" val="625426922"/>
              </p:ext>
            </p:extLst>
          </p:nvPr>
        </p:nvGraphicFramePr>
        <p:xfrm>
          <a:off x="119313" y="-3701012"/>
          <a:ext cx="7195886" cy="10559012"/>
        </p:xfrm>
        <a:graphic>
          <a:graphicData uri="http://schemas.openxmlformats.org/presentationml/2006/ole">
            <mc:AlternateContent xmlns:mc="http://schemas.openxmlformats.org/markup-compatibility/2006">
              <mc:Choice xmlns:v="urn:schemas-microsoft-com:vml" Requires="v">
                <p:oleObj name="Acrobat Document" r:id="rId3" imgW="3777856" imgH="5346331" progId="AcroExch.Document.DC">
                  <p:embed/>
                </p:oleObj>
              </mc:Choice>
              <mc:Fallback>
                <p:oleObj name="Acrobat Document" r:id="rId3" imgW="3777856" imgH="5346331" progId="AcroExch.Document.DC">
                  <p:embed/>
                  <p:pic>
                    <p:nvPicPr>
                      <p:cNvPr id="3" name="Objekt 2">
                        <a:extLst>
                          <a:ext uri="{FF2B5EF4-FFF2-40B4-BE49-F238E27FC236}">
                            <a16:creationId xmlns:a16="http://schemas.microsoft.com/office/drawing/2014/main" id="{2AEE5A9A-9413-4AE8-AAA8-01F9193E0F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313" y="-3701012"/>
                        <a:ext cx="7195886" cy="10559012"/>
                      </a:xfrm>
                      <a:prstGeom prst="rect">
                        <a:avLst/>
                      </a:prstGeom>
                      <a:noFill/>
                    </p:spPr>
                  </p:pic>
                </p:oleObj>
              </mc:Fallback>
            </mc:AlternateContent>
          </a:graphicData>
        </a:graphic>
      </p:graphicFrame>
    </p:spTree>
    <p:extLst>
      <p:ext uri="{BB962C8B-B14F-4D97-AF65-F5344CB8AC3E}">
        <p14:creationId xmlns:p14="http://schemas.microsoft.com/office/powerpoint/2010/main" val="42200547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 name="Inhaltsplatzhalter 3">
            <a:extLst>
              <a:ext uri="{FF2B5EF4-FFF2-40B4-BE49-F238E27FC236}">
                <a16:creationId xmlns:a16="http://schemas.microsoft.com/office/drawing/2014/main" id="{EC6EE980-B04B-44AF-B732-0BDEF0521F88}"/>
              </a:ext>
            </a:extLst>
          </p:cNvPr>
          <p:cNvSpPr>
            <a:spLocks noGrp="1"/>
          </p:cNvSpPr>
          <p:nvPr>
            <p:ph idx="1"/>
          </p:nvPr>
        </p:nvSpPr>
        <p:spPr>
          <a:xfrm>
            <a:off x="719667" y="1384918"/>
            <a:ext cx="10845800" cy="3275860"/>
          </a:xfrm>
        </p:spPr>
        <p:txBody>
          <a:bodyPr/>
          <a:lstStyle/>
          <a:p>
            <a:r>
              <a:rPr lang="de-DE" sz="2800" b="1" dirty="0">
                <a:solidFill>
                  <a:schemeClr val="bg1"/>
                </a:solidFill>
                <a:latin typeface="Calibri" panose="020F0502020204030204" pitchFamily="34" charset="0"/>
                <a:cs typeface="Calibri" panose="020F0502020204030204" pitchFamily="34" charset="0"/>
              </a:rPr>
              <a:t>Fazit:</a:t>
            </a:r>
            <a:r>
              <a:rPr lang="de-DE" sz="2800" dirty="0">
                <a:solidFill>
                  <a:schemeClr val="bg1"/>
                </a:solidFill>
                <a:latin typeface="Calibri" panose="020F0502020204030204" pitchFamily="34" charset="0"/>
                <a:cs typeface="Calibri" panose="020F0502020204030204" pitchFamily="34" charset="0"/>
              </a:rPr>
              <a:t> Alexander hat sich </a:t>
            </a:r>
            <a:r>
              <a:rPr lang="de-DE" sz="2800" b="1" dirty="0">
                <a:solidFill>
                  <a:schemeClr val="bg1"/>
                </a:solidFill>
                <a:latin typeface="Calibri" panose="020F0502020204030204" pitchFamily="34" charset="0"/>
                <a:cs typeface="Calibri" panose="020F0502020204030204" pitchFamily="34" charset="0"/>
              </a:rPr>
              <a:t>in 1,5 Jahren unter Reflextherapie psychisch stabilisiert</a:t>
            </a:r>
            <a:r>
              <a:rPr lang="de-DE" sz="2800" dirty="0">
                <a:solidFill>
                  <a:schemeClr val="bg1"/>
                </a:solidFill>
                <a:latin typeface="Calibri" panose="020F0502020204030204" pitchFamily="34" charset="0"/>
                <a:cs typeface="Calibri" panose="020F0502020204030204" pitchFamily="34" charset="0"/>
              </a:rPr>
              <a:t>, es besteht keine Gefahr mehr, dass er eine ungünstige psychosoziale Entwicklung nimmt, seine Impulsdurchbrüche haben sich beruhigt. Die alleinerziehende Mutter konnte selbst wieder zur Ruhe kommen und ihre stark belastete Beziehung zu ihrem Kind hat sich wieder verbessert.</a:t>
            </a:r>
          </a:p>
          <a:p>
            <a:endParaRPr lang="de-DE" dirty="0"/>
          </a:p>
        </p:txBody>
      </p:sp>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88435" y="5406016"/>
            <a:ext cx="4503565" cy="1451984"/>
          </a:xfrm>
          <a:prstGeom prst="rect">
            <a:avLst/>
          </a:prstGeom>
          <a:solidFill>
            <a:schemeClr val="accent1">
              <a:lumMod val="40000"/>
              <a:lumOff val="60000"/>
            </a:schemeClr>
          </a:solidFill>
        </p:spPr>
      </p:pic>
    </p:spTree>
    <p:extLst>
      <p:ext uri="{BB962C8B-B14F-4D97-AF65-F5344CB8AC3E}">
        <p14:creationId xmlns:p14="http://schemas.microsoft.com/office/powerpoint/2010/main" val="10756112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 name="Inhaltsplatzhalter 3">
            <a:extLst>
              <a:ext uri="{FF2B5EF4-FFF2-40B4-BE49-F238E27FC236}">
                <a16:creationId xmlns:a16="http://schemas.microsoft.com/office/drawing/2014/main" id="{EC6EE980-B04B-44AF-B732-0BDEF0521F88}"/>
              </a:ext>
            </a:extLst>
          </p:cNvPr>
          <p:cNvSpPr>
            <a:spLocks noGrp="1"/>
          </p:cNvSpPr>
          <p:nvPr>
            <p:ph idx="1"/>
          </p:nvPr>
        </p:nvSpPr>
        <p:spPr>
          <a:xfrm>
            <a:off x="719667" y="147234"/>
            <a:ext cx="10845800" cy="5943600"/>
          </a:xfrm>
        </p:spPr>
        <p:txBody>
          <a:bodyPr>
            <a:normAutofit/>
          </a:bodyPr>
          <a:lstStyle/>
          <a:p>
            <a:r>
              <a:rPr lang="de-DE" sz="2800" u="sng" dirty="0">
                <a:solidFill>
                  <a:schemeClr val="bg1"/>
                </a:solidFill>
                <a:latin typeface="Calibri" panose="020F0502020204030204" pitchFamily="34" charset="0"/>
                <a:cs typeface="Calibri" panose="020F0502020204030204" pitchFamily="34" charset="0"/>
              </a:rPr>
              <a:t>4. Fallbericht Andreas, 9 Jahre: ein hochbegabtes Opfer? </a:t>
            </a:r>
          </a:p>
          <a:p>
            <a:r>
              <a:rPr lang="de-DE" sz="2800" dirty="0">
                <a:solidFill>
                  <a:schemeClr val="bg1"/>
                </a:solidFill>
                <a:latin typeface="Calibri" panose="020F0502020204030204" pitchFamily="34" charset="0"/>
                <a:cs typeface="Calibri" panose="020F0502020204030204" pitchFamily="34" charset="0"/>
              </a:rPr>
              <a:t>Andreas wurde von der Mutter auf Anraten der Lehrerin vorgestellt, weil sie den Eindruck hatte, er könne möglicherweise besonders begabt sein.</a:t>
            </a:r>
          </a:p>
          <a:p>
            <a:r>
              <a:rPr lang="de-DE" sz="2800" dirty="0">
                <a:solidFill>
                  <a:schemeClr val="bg1"/>
                </a:solidFill>
                <a:latin typeface="Calibri" panose="020F0502020204030204" pitchFamily="34" charset="0"/>
                <a:cs typeface="Calibri" panose="020F0502020204030204" pitchFamily="34" charset="0"/>
              </a:rPr>
              <a:t>Er sei andererseits </a:t>
            </a:r>
            <a:r>
              <a:rPr lang="de-DE" sz="2800" b="1" dirty="0">
                <a:solidFill>
                  <a:schemeClr val="bg1"/>
                </a:solidFill>
                <a:latin typeface="Calibri" panose="020F0502020204030204" pitchFamily="34" charset="0"/>
                <a:cs typeface="Calibri" panose="020F0502020204030204" pitchFamily="34" charset="0"/>
              </a:rPr>
              <a:t>sehr reizoffen </a:t>
            </a:r>
            <a:r>
              <a:rPr lang="de-DE" sz="2800" dirty="0">
                <a:solidFill>
                  <a:schemeClr val="bg1"/>
                </a:solidFill>
                <a:latin typeface="Calibri" panose="020F0502020204030204" pitchFamily="34" charset="0"/>
                <a:cs typeface="Calibri" panose="020F0502020204030204" pitchFamily="34" charset="0"/>
              </a:rPr>
              <a:t>und könne sich nicht konzentrieren bei Hintergrundgeräuschen. </a:t>
            </a:r>
          </a:p>
          <a:p>
            <a:r>
              <a:rPr lang="de-DE" sz="2800" dirty="0">
                <a:solidFill>
                  <a:schemeClr val="bg1"/>
                </a:solidFill>
                <a:latin typeface="Calibri" panose="020F0502020204030204" pitchFamily="34" charset="0"/>
                <a:cs typeface="Calibri" panose="020F0502020204030204" pitchFamily="34" charset="0"/>
              </a:rPr>
              <a:t>In der Schule gerate er immer wieder in </a:t>
            </a:r>
            <a:r>
              <a:rPr lang="de-DE" sz="2800" b="1" dirty="0">
                <a:solidFill>
                  <a:schemeClr val="bg1"/>
                </a:solidFill>
                <a:latin typeface="Calibri" panose="020F0502020204030204" pitchFamily="34" charset="0"/>
                <a:cs typeface="Calibri" panose="020F0502020204030204" pitchFamily="34" charset="0"/>
              </a:rPr>
              <a:t>Konflikte</a:t>
            </a:r>
            <a:r>
              <a:rPr lang="de-DE" sz="2800" dirty="0">
                <a:solidFill>
                  <a:schemeClr val="bg1"/>
                </a:solidFill>
                <a:latin typeface="Calibri" panose="020F0502020204030204" pitchFamily="34" charset="0"/>
                <a:cs typeface="Calibri" panose="020F0502020204030204" pitchFamily="34" charset="0"/>
              </a:rPr>
              <a:t>, reagiere sehr empfindlich auf Kritik oder Häme und gerate ständig in eine </a:t>
            </a:r>
            <a:r>
              <a:rPr lang="de-DE" sz="2800" b="1" dirty="0">
                <a:solidFill>
                  <a:schemeClr val="bg1"/>
                </a:solidFill>
                <a:latin typeface="Calibri" panose="020F0502020204030204" pitchFamily="34" charset="0"/>
                <a:cs typeface="Calibri" panose="020F0502020204030204" pitchFamily="34" charset="0"/>
              </a:rPr>
              <a:t>Opferrolle</a:t>
            </a:r>
            <a:r>
              <a:rPr lang="de-DE" sz="2800" dirty="0">
                <a:solidFill>
                  <a:schemeClr val="bg1"/>
                </a:solidFill>
                <a:latin typeface="Calibri" panose="020F0502020204030204" pitchFamily="34" charset="0"/>
                <a:cs typeface="Calibri" panose="020F0502020204030204" pitchFamily="34" charset="0"/>
              </a:rPr>
              <a:t>.</a:t>
            </a:r>
          </a:p>
          <a:p>
            <a:r>
              <a:rPr lang="de-DE" u="sng" dirty="0">
                <a:solidFill>
                  <a:schemeClr val="bg1"/>
                </a:solidFill>
                <a:latin typeface="Calibri" panose="020F0502020204030204" pitchFamily="34" charset="0"/>
                <a:cs typeface="Calibri" panose="020F0502020204030204" pitchFamily="34" charset="0"/>
              </a:rPr>
              <a:t>Vorgeschichte:</a:t>
            </a:r>
            <a:r>
              <a:rPr lang="de-DE" dirty="0">
                <a:solidFill>
                  <a:schemeClr val="bg1"/>
                </a:solidFill>
                <a:latin typeface="Calibri" panose="020F0502020204030204" pitchFamily="34" charset="0"/>
                <a:cs typeface="Calibri" panose="020F0502020204030204" pitchFamily="34" charset="0"/>
              </a:rPr>
              <a:t> </a:t>
            </a:r>
            <a:r>
              <a:rPr lang="de-DE" b="1" dirty="0">
                <a:solidFill>
                  <a:schemeClr val="bg1"/>
                </a:solidFill>
                <a:latin typeface="Calibri" panose="020F0502020204030204" pitchFamily="34" charset="0"/>
                <a:cs typeface="Calibri" panose="020F0502020204030204" pitchFamily="34" charset="0"/>
              </a:rPr>
              <a:t>Bluthochdruck der Mutter </a:t>
            </a:r>
            <a:r>
              <a:rPr lang="de-DE" dirty="0">
                <a:solidFill>
                  <a:schemeClr val="bg1"/>
                </a:solidFill>
                <a:latin typeface="Calibri" panose="020F0502020204030204" pitchFamily="34" charset="0"/>
                <a:cs typeface="Calibri" panose="020F0502020204030204" pitchFamily="34" charset="0"/>
              </a:rPr>
              <a:t>in den letzten Wochen der Schwangerschaft. Geburt in der 38. SSW ohne berichtete Komplikationen. </a:t>
            </a:r>
          </a:p>
          <a:p>
            <a:endParaRPr lang="de-DE" dirty="0"/>
          </a:p>
        </p:txBody>
      </p:sp>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88435" y="5406016"/>
            <a:ext cx="4503565" cy="1451984"/>
          </a:xfrm>
          <a:prstGeom prst="rect">
            <a:avLst/>
          </a:prstGeom>
          <a:solidFill>
            <a:schemeClr val="accent1">
              <a:lumMod val="40000"/>
              <a:lumOff val="60000"/>
            </a:schemeClr>
          </a:solidFill>
        </p:spPr>
      </p:pic>
    </p:spTree>
    <p:extLst>
      <p:ext uri="{BB962C8B-B14F-4D97-AF65-F5344CB8AC3E}">
        <p14:creationId xmlns:p14="http://schemas.microsoft.com/office/powerpoint/2010/main" val="812318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 name="Inhaltsplatzhalter 3">
            <a:extLst>
              <a:ext uri="{FF2B5EF4-FFF2-40B4-BE49-F238E27FC236}">
                <a16:creationId xmlns:a16="http://schemas.microsoft.com/office/drawing/2014/main" id="{EC6EE980-B04B-44AF-B732-0BDEF0521F88}"/>
              </a:ext>
            </a:extLst>
          </p:cNvPr>
          <p:cNvSpPr>
            <a:spLocks noGrp="1"/>
          </p:cNvSpPr>
          <p:nvPr>
            <p:ph idx="1"/>
          </p:nvPr>
        </p:nvSpPr>
        <p:spPr>
          <a:xfrm>
            <a:off x="719667" y="302217"/>
            <a:ext cx="10845800" cy="5946183"/>
          </a:xfrm>
        </p:spPr>
        <p:txBody>
          <a:bodyPr>
            <a:normAutofit fontScale="92500" lnSpcReduction="10000"/>
          </a:bodyPr>
          <a:lstStyle/>
          <a:p>
            <a:r>
              <a:rPr lang="de-DE" sz="1800" dirty="0">
                <a:solidFill>
                  <a:schemeClr val="bg1"/>
                </a:solidFill>
                <a:latin typeface="Calibri" panose="020F0502020204030204" pitchFamily="34" charset="0"/>
                <a:cs typeface="Calibri" panose="020F0502020204030204" pitchFamily="34" charset="0"/>
              </a:rPr>
              <a:t>Eigene </a:t>
            </a:r>
            <a:r>
              <a:rPr lang="de-DE" sz="1800" u="sng" dirty="0">
                <a:solidFill>
                  <a:schemeClr val="bg1"/>
                </a:solidFill>
                <a:latin typeface="Calibri" panose="020F0502020204030204" pitchFamily="34" charset="0"/>
                <a:cs typeface="Calibri" panose="020F0502020204030204" pitchFamily="34" charset="0"/>
              </a:rPr>
              <a:t>Befunde in der Eingangsuntersuchung:</a:t>
            </a:r>
            <a:endParaRPr lang="de-DE" sz="1800" dirty="0">
              <a:solidFill>
                <a:schemeClr val="bg1"/>
              </a:solidFill>
              <a:latin typeface="Calibri" panose="020F0502020204030204" pitchFamily="34" charset="0"/>
              <a:cs typeface="Calibri" panose="020F0502020204030204" pitchFamily="34" charset="0"/>
            </a:endParaRPr>
          </a:p>
          <a:p>
            <a:r>
              <a:rPr lang="de-DE" sz="1800" dirty="0">
                <a:solidFill>
                  <a:schemeClr val="bg1"/>
                </a:solidFill>
                <a:latin typeface="Calibri" panose="020F0502020204030204" pitchFamily="34" charset="0"/>
                <a:cs typeface="Calibri" panose="020F0502020204030204" pitchFamily="34" charset="0"/>
              </a:rPr>
              <a:t>Neurologisch: Koordinationsungenauigkeiten grob- und feinmotorisch, tendenziell Zehenspitzengang, Gleichgewichtsunsicherheiten werden durch Schnelligkeit kompensiert, durch Geräusche schnell abgelenkt, deutliche Restreflexe: </a:t>
            </a:r>
            <a:r>
              <a:rPr lang="de-DE" sz="1800" b="1" dirty="0">
                <a:solidFill>
                  <a:schemeClr val="bg1"/>
                </a:solidFill>
                <a:latin typeface="Calibri" panose="020F0502020204030204" pitchFamily="34" charset="0"/>
                <a:cs typeface="Calibri" panose="020F0502020204030204" pitchFamily="34" charset="0"/>
              </a:rPr>
              <a:t>ATNR 75%, STNR 75%, MORO 50%</a:t>
            </a:r>
            <a:r>
              <a:rPr lang="de-DE" sz="1800" dirty="0">
                <a:solidFill>
                  <a:schemeClr val="bg1"/>
                </a:solidFill>
                <a:latin typeface="Calibri" panose="020F0502020204030204" pitchFamily="34" charset="0"/>
                <a:cs typeface="Calibri" panose="020F0502020204030204" pitchFamily="34" charset="0"/>
              </a:rPr>
              <a:t>, spinaler Galant 50%, TLR 50%. </a:t>
            </a:r>
            <a:r>
              <a:rPr lang="de-DE" sz="1800" b="1" dirty="0">
                <a:solidFill>
                  <a:schemeClr val="bg1"/>
                </a:solidFill>
                <a:latin typeface="Calibri" panose="020F0502020204030204" pitchFamily="34" charset="0"/>
                <a:cs typeface="Calibri" panose="020F0502020204030204" pitchFamily="34" charset="0"/>
              </a:rPr>
              <a:t>Blockaden im Atlasgelenk</a:t>
            </a:r>
            <a:r>
              <a:rPr lang="de-DE" sz="1800" dirty="0">
                <a:solidFill>
                  <a:schemeClr val="bg1"/>
                </a:solidFill>
                <a:latin typeface="Calibri" panose="020F0502020204030204" pitchFamily="34" charset="0"/>
                <a:cs typeface="Calibri" panose="020F0502020204030204" pitchFamily="34" charset="0"/>
              </a:rPr>
              <a:t>, schmerzhafte Bewegungseinschränkung bei Kopfbewegungen.</a:t>
            </a:r>
          </a:p>
          <a:p>
            <a:r>
              <a:rPr lang="de-DE" sz="1800" dirty="0">
                <a:solidFill>
                  <a:schemeClr val="bg1"/>
                </a:solidFill>
                <a:latin typeface="Calibri" panose="020F0502020204030204" pitchFamily="34" charset="0"/>
                <a:cs typeface="Calibri" panose="020F0502020204030204" pitchFamily="34" charset="0"/>
              </a:rPr>
              <a:t>Psyche: </a:t>
            </a:r>
            <a:r>
              <a:rPr lang="de-DE" sz="1800" b="1" dirty="0">
                <a:solidFill>
                  <a:schemeClr val="bg1"/>
                </a:solidFill>
                <a:latin typeface="Calibri" panose="020F0502020204030204" pitchFamily="34" charset="0"/>
                <a:cs typeface="Calibri" panose="020F0502020204030204" pitchFamily="34" charset="0"/>
              </a:rPr>
              <a:t>abgelenkt</a:t>
            </a:r>
            <a:r>
              <a:rPr lang="de-DE" sz="1800" dirty="0">
                <a:solidFill>
                  <a:schemeClr val="bg1"/>
                </a:solidFill>
                <a:latin typeface="Calibri" panose="020F0502020204030204" pitchFamily="34" charset="0"/>
                <a:cs typeface="Calibri" panose="020F0502020204030204" pitchFamily="34" charset="0"/>
              </a:rPr>
              <a:t>, besonders durch Geräusche, </a:t>
            </a:r>
            <a:r>
              <a:rPr lang="de-DE" sz="1800" b="1" dirty="0">
                <a:solidFill>
                  <a:schemeClr val="bg1"/>
                </a:solidFill>
                <a:latin typeface="Calibri" panose="020F0502020204030204" pitchFamily="34" charset="0"/>
                <a:cs typeface="Calibri" panose="020F0502020204030204" pitchFamily="34" charset="0"/>
              </a:rPr>
              <a:t>selbstunsicher und leicht depressiv</a:t>
            </a:r>
            <a:r>
              <a:rPr lang="de-DE" sz="1800" dirty="0">
                <a:solidFill>
                  <a:schemeClr val="bg1"/>
                </a:solidFill>
                <a:latin typeface="Calibri" panose="020F0502020204030204" pitchFamily="34" charset="0"/>
                <a:cs typeface="Calibri" panose="020F0502020204030204" pitchFamily="34" charset="0"/>
              </a:rPr>
              <a:t>, sehr ruhig und kontrolliert, erwachsenenorientiert.</a:t>
            </a:r>
          </a:p>
          <a:p>
            <a:r>
              <a:rPr lang="de-DE" sz="1800" dirty="0">
                <a:solidFill>
                  <a:schemeClr val="bg1"/>
                </a:solidFill>
                <a:latin typeface="Calibri" panose="020F0502020204030204" pitchFamily="34" charset="0"/>
                <a:cs typeface="Calibri" panose="020F0502020204030204" pitchFamily="34" charset="0"/>
              </a:rPr>
              <a:t>Testbefunde: durchschnittsbegabt (IQ=92), OPATUS-Test: </a:t>
            </a:r>
            <a:r>
              <a:rPr lang="de-DE" sz="1800" b="1" dirty="0">
                <a:solidFill>
                  <a:schemeClr val="bg1"/>
                </a:solidFill>
                <a:latin typeface="Calibri" panose="020F0502020204030204" pitchFamily="34" charset="0"/>
                <a:cs typeface="Calibri" panose="020F0502020204030204" pitchFamily="34" charset="0"/>
              </a:rPr>
              <a:t>arbeitet leicht impulsiv </a:t>
            </a:r>
            <a:r>
              <a:rPr lang="de-DE" sz="1800" dirty="0">
                <a:solidFill>
                  <a:schemeClr val="bg1"/>
                </a:solidFill>
                <a:latin typeface="Calibri" panose="020F0502020204030204" pitchFamily="34" charset="0"/>
                <a:cs typeface="Calibri" panose="020F0502020204030204" pitchFamily="34" charset="0"/>
              </a:rPr>
              <a:t>mit ständiger motorischer Anspannung und zunehmender Unruhe im Testverlauf. </a:t>
            </a:r>
          </a:p>
          <a:p>
            <a:r>
              <a:rPr lang="de-DE" sz="1800" u="sng" dirty="0">
                <a:solidFill>
                  <a:schemeClr val="bg1"/>
                </a:solidFill>
                <a:latin typeface="Calibri" panose="020F0502020204030204" pitchFamily="34" charset="0"/>
                <a:cs typeface="Calibri" panose="020F0502020204030204" pitchFamily="34" charset="0"/>
              </a:rPr>
              <a:t>Diagnostische Einschätzung</a:t>
            </a:r>
            <a:r>
              <a:rPr lang="de-DE" sz="1800" dirty="0">
                <a:solidFill>
                  <a:schemeClr val="bg1"/>
                </a:solidFill>
                <a:latin typeface="Calibri" panose="020F0502020204030204" pitchFamily="34" charset="0"/>
                <a:cs typeface="Calibri" panose="020F0502020204030204" pitchFamily="34" charset="0"/>
              </a:rPr>
              <a:t> zu Beginn der Behandlung: eher durchschnittsbegabt. Persistierende frühkindliche Reflexe nach vorgeburtlicher Belastung (Bluthochdruck der Mutter), die zu einer Anspannung, Unsicherheit und leichten Konzentrationsstörung beitragen.</a:t>
            </a:r>
          </a:p>
          <a:p>
            <a:r>
              <a:rPr lang="de-DE" sz="1800" dirty="0">
                <a:solidFill>
                  <a:schemeClr val="bg1"/>
                </a:solidFill>
                <a:latin typeface="Calibri" panose="020F0502020204030204" pitchFamily="34" charset="0"/>
                <a:cs typeface="Calibri" panose="020F0502020204030204" pitchFamily="34" charset="0"/>
              </a:rPr>
              <a:t>Behandlungen: Restreflexbehandlung, Psychoedukation, Elternschulung, orthopädische Vorstellung mit osteopathischer Behandlung bei Atlasblockade.</a:t>
            </a:r>
          </a:p>
          <a:p>
            <a:r>
              <a:rPr lang="de-DE" sz="1800" u="sng" dirty="0">
                <a:solidFill>
                  <a:schemeClr val="bg1"/>
                </a:solidFill>
                <a:latin typeface="Calibri" panose="020F0502020204030204" pitchFamily="34" charset="0"/>
                <a:cs typeface="Calibri" panose="020F0502020204030204" pitchFamily="34" charset="0"/>
              </a:rPr>
              <a:t>Behandlungsverlauf:</a:t>
            </a:r>
            <a:endParaRPr lang="de-DE" sz="1800" dirty="0">
              <a:solidFill>
                <a:schemeClr val="bg1"/>
              </a:solidFill>
              <a:latin typeface="Calibri" panose="020F0502020204030204" pitchFamily="34" charset="0"/>
              <a:cs typeface="Calibri" panose="020F0502020204030204" pitchFamily="34" charset="0"/>
            </a:endParaRPr>
          </a:p>
          <a:p>
            <a:r>
              <a:rPr lang="de-DE" sz="1800" dirty="0">
                <a:solidFill>
                  <a:schemeClr val="bg1"/>
                </a:solidFill>
                <a:latin typeface="Calibri" panose="020F0502020204030204" pitchFamily="34" charset="0"/>
                <a:cs typeface="Calibri" panose="020F0502020204030204" pitchFamily="34" charset="0"/>
              </a:rPr>
              <a:t>Nach 3 Monaten erste leichte Verbesserungen in Konzentration und Leistung.</a:t>
            </a:r>
          </a:p>
          <a:p>
            <a:endParaRPr lang="de-DE" sz="1800" b="1" dirty="0">
              <a:solidFill>
                <a:schemeClr val="tx1"/>
              </a:solidFill>
              <a:latin typeface="Calibri" panose="020F0502020204030204" pitchFamily="34" charset="0"/>
              <a:cs typeface="Calibri" panose="020F0502020204030204" pitchFamily="34" charset="0"/>
            </a:endParaRPr>
          </a:p>
          <a:p>
            <a:endParaRPr lang="de-DE" dirty="0"/>
          </a:p>
        </p:txBody>
      </p:sp>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94920" y="5923958"/>
            <a:ext cx="2897080" cy="934041"/>
          </a:xfrm>
          <a:prstGeom prst="rect">
            <a:avLst/>
          </a:prstGeom>
          <a:solidFill>
            <a:schemeClr val="accent1">
              <a:lumMod val="40000"/>
              <a:lumOff val="60000"/>
            </a:schemeClr>
          </a:solidFill>
        </p:spPr>
      </p:pic>
    </p:spTree>
    <p:extLst>
      <p:ext uri="{BB962C8B-B14F-4D97-AF65-F5344CB8AC3E}">
        <p14:creationId xmlns:p14="http://schemas.microsoft.com/office/powerpoint/2010/main" val="3475409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 name="Inhaltsplatzhalter 3">
            <a:extLst>
              <a:ext uri="{FF2B5EF4-FFF2-40B4-BE49-F238E27FC236}">
                <a16:creationId xmlns:a16="http://schemas.microsoft.com/office/drawing/2014/main" id="{EC6EE980-B04B-44AF-B732-0BDEF0521F88}"/>
              </a:ext>
            </a:extLst>
          </p:cNvPr>
          <p:cNvSpPr>
            <a:spLocks noGrp="1"/>
          </p:cNvSpPr>
          <p:nvPr>
            <p:ph idx="1"/>
          </p:nvPr>
        </p:nvSpPr>
        <p:spPr/>
        <p:txBody>
          <a:bodyPr/>
          <a:lstStyle/>
          <a:p>
            <a:r>
              <a:rPr lang="de-DE" sz="2800" b="1" dirty="0">
                <a:solidFill>
                  <a:schemeClr val="bg1"/>
                </a:solidFill>
                <a:latin typeface="Calibri" panose="020F0502020204030204" pitchFamily="34" charset="0"/>
                <a:cs typeface="Calibri" panose="020F0502020204030204" pitchFamily="34" charset="0"/>
              </a:rPr>
              <a:t>Nach 1 Jahr: Abschluss der Reflexbehandlung, ATNR 25%, MORO 25%. </a:t>
            </a:r>
            <a:r>
              <a:rPr lang="de-DE" sz="2800" dirty="0">
                <a:solidFill>
                  <a:schemeClr val="bg1"/>
                </a:solidFill>
                <a:latin typeface="Calibri" panose="020F0502020204030204" pitchFamily="34" charset="0"/>
                <a:cs typeface="Calibri" panose="020F0502020204030204" pitchFamily="34" charset="0"/>
              </a:rPr>
              <a:t>Kann jetzt deutlich besser umgehen mit schulischem Mobbing, hat den Schulwechsel gut gemacht, </a:t>
            </a:r>
            <a:r>
              <a:rPr lang="de-DE" sz="2800" b="1" dirty="0">
                <a:solidFill>
                  <a:schemeClr val="bg1"/>
                </a:solidFill>
                <a:latin typeface="Calibri" panose="020F0502020204030204" pitchFamily="34" charset="0"/>
                <a:cs typeface="Calibri" panose="020F0502020204030204" pitchFamily="34" charset="0"/>
              </a:rPr>
              <a:t>Psyche</a:t>
            </a:r>
            <a:r>
              <a:rPr lang="de-DE" sz="2800" dirty="0">
                <a:solidFill>
                  <a:schemeClr val="bg1"/>
                </a:solidFill>
                <a:latin typeface="Calibri" panose="020F0502020204030204" pitchFamily="34" charset="0"/>
                <a:cs typeface="Calibri" panose="020F0502020204030204" pitchFamily="34" charset="0"/>
              </a:rPr>
              <a:t>, </a:t>
            </a:r>
            <a:r>
              <a:rPr lang="de-DE" sz="2800" b="1" dirty="0">
                <a:solidFill>
                  <a:schemeClr val="bg1"/>
                </a:solidFill>
                <a:latin typeface="Calibri" panose="020F0502020204030204" pitchFamily="34" charset="0"/>
                <a:cs typeface="Calibri" panose="020F0502020204030204" pitchFamily="34" charset="0"/>
              </a:rPr>
              <a:t>Leistungen und Konzentration </a:t>
            </a:r>
            <a:r>
              <a:rPr lang="de-DE" sz="2800" dirty="0">
                <a:solidFill>
                  <a:schemeClr val="bg1"/>
                </a:solidFill>
                <a:latin typeface="Calibri" panose="020F0502020204030204" pitchFamily="34" charset="0"/>
                <a:cs typeface="Calibri" panose="020F0502020204030204" pitchFamily="34" charset="0"/>
              </a:rPr>
              <a:t>haben sich </a:t>
            </a:r>
            <a:r>
              <a:rPr lang="de-DE" sz="2800" b="1" dirty="0">
                <a:solidFill>
                  <a:schemeClr val="bg1"/>
                </a:solidFill>
                <a:latin typeface="Calibri" panose="020F0502020204030204" pitchFamily="34" charset="0"/>
                <a:cs typeface="Calibri" panose="020F0502020204030204" pitchFamily="34" charset="0"/>
              </a:rPr>
              <a:t>stabilisiert</a:t>
            </a:r>
            <a:r>
              <a:rPr lang="de-DE" sz="2800" dirty="0">
                <a:solidFill>
                  <a:schemeClr val="bg1"/>
                </a:solidFill>
                <a:latin typeface="Calibri" panose="020F0502020204030204" pitchFamily="34" charset="0"/>
                <a:cs typeface="Calibri" panose="020F0502020204030204" pitchFamily="34" charset="0"/>
              </a:rPr>
              <a:t>.</a:t>
            </a:r>
          </a:p>
          <a:p>
            <a:r>
              <a:rPr lang="de-DE" sz="2800" u="sng" dirty="0">
                <a:solidFill>
                  <a:schemeClr val="bg1"/>
                </a:solidFill>
                <a:latin typeface="Calibri" panose="020F0502020204030204" pitchFamily="34" charset="0"/>
                <a:cs typeface="Calibri" panose="020F0502020204030204" pitchFamily="34" charset="0"/>
              </a:rPr>
              <a:t>Fazit:</a:t>
            </a:r>
            <a:r>
              <a:rPr lang="de-DE" sz="2800" dirty="0">
                <a:solidFill>
                  <a:schemeClr val="bg1"/>
                </a:solidFill>
                <a:latin typeface="Calibri" panose="020F0502020204030204" pitchFamily="34" charset="0"/>
                <a:cs typeface="Calibri" panose="020F0502020204030204" pitchFamily="34" charset="0"/>
              </a:rPr>
              <a:t> nach Abbau der persistierenden Reflexe konnte Andreas aus seiner Opferrolle herauskommen und sich schulisch stabilisieren.</a:t>
            </a:r>
          </a:p>
          <a:p>
            <a:endParaRPr lang="de-DE" dirty="0"/>
          </a:p>
        </p:txBody>
      </p:sp>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88435" y="5406016"/>
            <a:ext cx="4503565" cy="1451984"/>
          </a:xfrm>
          <a:prstGeom prst="rect">
            <a:avLst/>
          </a:prstGeom>
          <a:solidFill>
            <a:schemeClr val="accent1">
              <a:lumMod val="40000"/>
              <a:lumOff val="60000"/>
            </a:schemeClr>
          </a:solidFill>
        </p:spPr>
      </p:pic>
    </p:spTree>
    <p:extLst>
      <p:ext uri="{BB962C8B-B14F-4D97-AF65-F5344CB8AC3E}">
        <p14:creationId xmlns:p14="http://schemas.microsoft.com/office/powerpoint/2010/main" val="27072686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 name="Inhaltsplatzhalter 3">
            <a:extLst>
              <a:ext uri="{FF2B5EF4-FFF2-40B4-BE49-F238E27FC236}">
                <a16:creationId xmlns:a16="http://schemas.microsoft.com/office/drawing/2014/main" id="{EC6EE980-B04B-44AF-B732-0BDEF0521F88}"/>
              </a:ext>
            </a:extLst>
          </p:cNvPr>
          <p:cNvSpPr>
            <a:spLocks noGrp="1"/>
          </p:cNvSpPr>
          <p:nvPr>
            <p:ph idx="1"/>
          </p:nvPr>
        </p:nvSpPr>
        <p:spPr>
          <a:xfrm>
            <a:off x="496377" y="240271"/>
            <a:ext cx="11199245" cy="6098385"/>
          </a:xfrm>
        </p:spPr>
        <p:txBody>
          <a:bodyPr>
            <a:normAutofit/>
          </a:bodyPr>
          <a:lstStyle/>
          <a:p>
            <a:r>
              <a:rPr lang="de-DE" sz="2800" b="1" u="sng" dirty="0">
                <a:solidFill>
                  <a:schemeClr val="bg1"/>
                </a:solidFill>
                <a:latin typeface="Calibri" panose="020F0502020204030204" pitchFamily="34" charset="0"/>
                <a:cs typeface="Calibri" panose="020F0502020204030204" pitchFamily="34" charset="0"/>
              </a:rPr>
              <a:t>5. Fallbericht Claudia, 11 Jahre, Angststörung und Zwangsneurose? </a:t>
            </a:r>
          </a:p>
          <a:p>
            <a:r>
              <a:rPr lang="de-DE" sz="2800" dirty="0">
                <a:solidFill>
                  <a:schemeClr val="bg1"/>
                </a:solidFill>
                <a:latin typeface="Calibri" panose="020F0502020204030204" pitchFamily="34" charset="0"/>
                <a:cs typeface="Calibri" panose="020F0502020204030204" pitchFamily="34" charset="0"/>
              </a:rPr>
              <a:t>Claudia hat sich vor den Osterferien heftig verschluckt  und im Anschluss daran über </a:t>
            </a:r>
            <a:r>
              <a:rPr lang="de-DE" sz="2800" b="1" dirty="0">
                <a:solidFill>
                  <a:schemeClr val="bg1"/>
                </a:solidFill>
                <a:latin typeface="Calibri" panose="020F0502020204030204" pitchFamily="34" charset="0"/>
                <a:cs typeface="Calibri" panose="020F0502020204030204" pitchFamily="34" charset="0"/>
              </a:rPr>
              <a:t>Schluckbeschwerden</a:t>
            </a:r>
            <a:r>
              <a:rPr lang="de-DE" sz="2800" dirty="0">
                <a:solidFill>
                  <a:schemeClr val="bg1"/>
                </a:solidFill>
                <a:latin typeface="Calibri" panose="020F0502020204030204" pitchFamily="34" charset="0"/>
                <a:cs typeface="Calibri" panose="020F0502020204030204" pitchFamily="34" charset="0"/>
              </a:rPr>
              <a:t> geklagt und auch Essen allgemein vermieden.</a:t>
            </a:r>
          </a:p>
          <a:p>
            <a:r>
              <a:rPr lang="de-DE" sz="2800" dirty="0">
                <a:solidFill>
                  <a:schemeClr val="bg1"/>
                </a:solidFill>
                <a:latin typeface="Calibri" panose="020F0502020204030204" pitchFamily="34" charset="0"/>
                <a:cs typeface="Calibri" panose="020F0502020204030204" pitchFamily="34" charset="0"/>
              </a:rPr>
              <a:t>Jetzt hat sie </a:t>
            </a:r>
            <a:r>
              <a:rPr lang="de-DE" sz="2800" b="1" dirty="0">
                <a:solidFill>
                  <a:schemeClr val="bg1"/>
                </a:solidFill>
                <a:latin typeface="Calibri" panose="020F0502020204030204" pitchFamily="34" charset="0"/>
                <a:cs typeface="Calibri" panose="020F0502020204030204" pitchFamily="34" charset="0"/>
              </a:rPr>
              <a:t>Ängste </a:t>
            </a:r>
            <a:r>
              <a:rPr lang="de-DE" sz="2800" dirty="0">
                <a:solidFill>
                  <a:schemeClr val="bg1"/>
                </a:solidFill>
                <a:latin typeface="Calibri" panose="020F0502020204030204" pitchFamily="34" charset="0"/>
                <a:cs typeface="Calibri" panose="020F0502020204030204" pitchFamily="34" charset="0"/>
              </a:rPr>
              <a:t>entwickelt, während des Schlafes zu ersticken. Sie kann schlecht einschlafen und wacht immer wieder mit </a:t>
            </a:r>
            <a:r>
              <a:rPr lang="de-DE" sz="2800" b="1" dirty="0">
                <a:solidFill>
                  <a:schemeClr val="bg1"/>
                </a:solidFill>
                <a:latin typeface="Calibri" panose="020F0502020204030204" pitchFamily="34" charset="0"/>
                <a:cs typeface="Calibri" panose="020F0502020204030204" pitchFamily="34" charset="0"/>
              </a:rPr>
              <a:t>Panik</a:t>
            </a:r>
            <a:r>
              <a:rPr lang="de-DE" sz="2800" dirty="0">
                <a:solidFill>
                  <a:schemeClr val="bg1"/>
                </a:solidFill>
                <a:latin typeface="Calibri" panose="020F0502020204030204" pitchFamily="34" charset="0"/>
                <a:cs typeface="Calibri" panose="020F0502020204030204" pitchFamily="34" charset="0"/>
              </a:rPr>
              <a:t> auf.</a:t>
            </a:r>
          </a:p>
          <a:p>
            <a:r>
              <a:rPr lang="de-DE" sz="2800" dirty="0">
                <a:solidFill>
                  <a:schemeClr val="bg1"/>
                </a:solidFill>
                <a:latin typeface="Calibri" panose="020F0502020204030204" pitchFamily="34" charset="0"/>
                <a:cs typeface="Calibri" panose="020F0502020204030204" pitchFamily="34" charset="0"/>
              </a:rPr>
              <a:t>Schon im Kindesalter hatte sie ausgeprägte Ängste, sich von den Eltern zu trennen.</a:t>
            </a:r>
          </a:p>
          <a:p>
            <a:r>
              <a:rPr lang="de-DE" sz="2800" dirty="0">
                <a:solidFill>
                  <a:schemeClr val="bg1"/>
                </a:solidFill>
                <a:latin typeface="Calibri" panose="020F0502020204030204" pitchFamily="34" charset="0"/>
                <a:cs typeface="Calibri" panose="020F0502020204030204" pitchFamily="34" charset="0"/>
              </a:rPr>
              <a:t>Aktuell hat sie vor einigen Tagen Panik, als die Mutter für 10 Minuten aus dem Haus war, um eine Bekannte zum Bahnhof zu bringen. </a:t>
            </a:r>
          </a:p>
          <a:p>
            <a:endParaRPr lang="de-DE" dirty="0"/>
          </a:p>
        </p:txBody>
      </p:sp>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37349" y="5582990"/>
            <a:ext cx="3954651" cy="1275010"/>
          </a:xfrm>
          <a:prstGeom prst="rect">
            <a:avLst/>
          </a:prstGeom>
          <a:solidFill>
            <a:schemeClr val="accent1">
              <a:lumMod val="40000"/>
              <a:lumOff val="60000"/>
            </a:schemeClr>
          </a:solidFill>
        </p:spPr>
      </p:pic>
    </p:spTree>
    <p:extLst>
      <p:ext uri="{BB962C8B-B14F-4D97-AF65-F5344CB8AC3E}">
        <p14:creationId xmlns:p14="http://schemas.microsoft.com/office/powerpoint/2010/main" val="26366040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 name="Inhaltsplatzhalter 3">
            <a:extLst>
              <a:ext uri="{FF2B5EF4-FFF2-40B4-BE49-F238E27FC236}">
                <a16:creationId xmlns:a16="http://schemas.microsoft.com/office/drawing/2014/main" id="{EC6EE980-B04B-44AF-B732-0BDEF0521F88}"/>
              </a:ext>
            </a:extLst>
          </p:cNvPr>
          <p:cNvSpPr>
            <a:spLocks noGrp="1"/>
          </p:cNvSpPr>
          <p:nvPr>
            <p:ph idx="1"/>
          </p:nvPr>
        </p:nvSpPr>
        <p:spPr>
          <a:xfrm>
            <a:off x="719667" y="294468"/>
            <a:ext cx="10845800" cy="5953932"/>
          </a:xfrm>
        </p:spPr>
        <p:txBody>
          <a:bodyPr/>
          <a:lstStyle/>
          <a:p>
            <a:r>
              <a:rPr lang="de-DE" sz="2400" u="sng" dirty="0">
                <a:solidFill>
                  <a:schemeClr val="bg1"/>
                </a:solidFill>
                <a:latin typeface="Calibri" panose="020F0502020204030204" pitchFamily="34" charset="0"/>
                <a:cs typeface="Calibri" panose="020F0502020204030204" pitchFamily="34" charset="0"/>
              </a:rPr>
              <a:t>Vorgeschichte:</a:t>
            </a:r>
            <a:r>
              <a:rPr lang="de-DE" sz="2400" dirty="0">
                <a:solidFill>
                  <a:schemeClr val="bg1"/>
                </a:solidFill>
                <a:latin typeface="Calibri" panose="020F0502020204030204" pitchFamily="34" charset="0"/>
                <a:cs typeface="Calibri" panose="020F0502020204030204" pitchFamily="34" charset="0"/>
              </a:rPr>
              <a:t> </a:t>
            </a:r>
            <a:r>
              <a:rPr lang="de-DE" sz="2400" b="1" dirty="0">
                <a:solidFill>
                  <a:schemeClr val="bg1"/>
                </a:solidFill>
                <a:latin typeface="Calibri" panose="020F0502020204030204" pitchFamily="34" charset="0"/>
                <a:cs typeface="Calibri" panose="020F0502020204030204" pitchFamily="34" charset="0"/>
              </a:rPr>
              <a:t>Zwillingsschwangerschaft, vorgeburtliche Belastungen</a:t>
            </a:r>
          </a:p>
          <a:p>
            <a:r>
              <a:rPr lang="de-DE" sz="2400" u="sng" dirty="0">
                <a:solidFill>
                  <a:schemeClr val="bg1"/>
                </a:solidFill>
                <a:latin typeface="Calibri" panose="020F0502020204030204" pitchFamily="34" charset="0"/>
                <a:cs typeface="Calibri" panose="020F0502020204030204" pitchFamily="34" charset="0"/>
              </a:rPr>
              <a:t>Erstbefund:</a:t>
            </a:r>
            <a:endParaRPr lang="de-DE" sz="2400" dirty="0">
              <a:solidFill>
                <a:schemeClr val="bg1"/>
              </a:solidFill>
              <a:latin typeface="Calibri" panose="020F0502020204030204" pitchFamily="34" charset="0"/>
              <a:cs typeface="Calibri" panose="020F0502020204030204" pitchFamily="34" charset="0"/>
            </a:endParaRPr>
          </a:p>
          <a:p>
            <a:r>
              <a:rPr lang="de-DE" sz="2400" dirty="0">
                <a:solidFill>
                  <a:schemeClr val="bg1"/>
                </a:solidFill>
                <a:latin typeface="Calibri" panose="020F0502020204030204" pitchFamily="34" charset="0"/>
                <a:cs typeface="Calibri" panose="020F0502020204030204" pitchFamily="34" charset="0"/>
              </a:rPr>
              <a:t>Neurologisch: leichte Gleichgewichtsunsicherheiten bei Augenschluss, Restreflexe: </a:t>
            </a:r>
            <a:r>
              <a:rPr lang="de-DE" sz="2400" b="1" dirty="0">
                <a:solidFill>
                  <a:schemeClr val="bg1"/>
                </a:solidFill>
                <a:latin typeface="Calibri" panose="020F0502020204030204" pitchFamily="34" charset="0"/>
                <a:cs typeface="Calibri" panose="020F0502020204030204" pitchFamily="34" charset="0"/>
              </a:rPr>
              <a:t>ATNR 50%, MORO 75%</a:t>
            </a:r>
          </a:p>
          <a:p>
            <a:r>
              <a:rPr lang="de-DE" sz="2400" dirty="0">
                <a:solidFill>
                  <a:schemeClr val="bg1"/>
                </a:solidFill>
                <a:latin typeface="Calibri" panose="020F0502020204030204" pitchFamily="34" charset="0"/>
                <a:cs typeface="Calibri" panose="020F0502020204030204" pitchFamily="34" charset="0"/>
              </a:rPr>
              <a:t>Psyche: </a:t>
            </a:r>
            <a:r>
              <a:rPr lang="de-DE" sz="2400" b="1" dirty="0">
                <a:solidFill>
                  <a:schemeClr val="bg1"/>
                </a:solidFill>
                <a:latin typeface="Calibri" panose="020F0502020204030204" pitchFamily="34" charset="0"/>
                <a:cs typeface="Calibri" panose="020F0502020204030204" pitchFamily="34" charset="0"/>
              </a:rPr>
              <a:t>Angst, Unsicherheit, Klammerungstendenz, Zwanghaftigkeit </a:t>
            </a:r>
            <a:r>
              <a:rPr lang="de-DE" sz="2400" dirty="0">
                <a:solidFill>
                  <a:schemeClr val="bg1"/>
                </a:solidFill>
                <a:latin typeface="Calibri" panose="020F0502020204030204" pitchFamily="34" charset="0"/>
                <a:cs typeface="Calibri" panose="020F0502020204030204" pitchFamily="34" charset="0"/>
              </a:rPr>
              <a:t>mit Zwangsgedanken und -handlungen.</a:t>
            </a:r>
          </a:p>
          <a:p>
            <a:r>
              <a:rPr lang="de-DE" sz="2400" dirty="0">
                <a:solidFill>
                  <a:schemeClr val="bg1"/>
                </a:solidFill>
                <a:latin typeface="Calibri" panose="020F0502020204030204" pitchFamily="34" charset="0"/>
                <a:cs typeface="Calibri" panose="020F0502020204030204" pitchFamily="34" charset="0"/>
              </a:rPr>
              <a:t>Testbefunde: leicht überdurchschnittlich begabt (IQ=121), OPATUS-Test: leicht gesteigerte Impulsivität (10,4%) bei noch akzeptabler Gesamtfehlerrate (5,4%), projektive Tests: fühlt sich unsicher und oft ausgeschlossen. </a:t>
            </a:r>
          </a:p>
          <a:p>
            <a:endParaRPr lang="de-DE" dirty="0"/>
          </a:p>
        </p:txBody>
      </p:sp>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88435" y="5406016"/>
            <a:ext cx="4503565" cy="1451984"/>
          </a:xfrm>
          <a:prstGeom prst="rect">
            <a:avLst/>
          </a:prstGeom>
          <a:solidFill>
            <a:schemeClr val="accent1">
              <a:lumMod val="40000"/>
              <a:lumOff val="60000"/>
            </a:schemeClr>
          </a:solidFill>
        </p:spPr>
      </p:pic>
    </p:spTree>
    <p:extLst>
      <p:ext uri="{BB962C8B-B14F-4D97-AF65-F5344CB8AC3E}">
        <p14:creationId xmlns:p14="http://schemas.microsoft.com/office/powerpoint/2010/main" val="36051705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 name="Inhaltsplatzhalter 3">
            <a:extLst>
              <a:ext uri="{FF2B5EF4-FFF2-40B4-BE49-F238E27FC236}">
                <a16:creationId xmlns:a16="http://schemas.microsoft.com/office/drawing/2014/main" id="{EC6EE980-B04B-44AF-B732-0BDEF0521F88}"/>
              </a:ext>
            </a:extLst>
          </p:cNvPr>
          <p:cNvSpPr>
            <a:spLocks noGrp="1"/>
          </p:cNvSpPr>
          <p:nvPr>
            <p:ph idx="1"/>
          </p:nvPr>
        </p:nvSpPr>
        <p:spPr>
          <a:xfrm>
            <a:off x="719667" y="371959"/>
            <a:ext cx="10845800" cy="5876441"/>
          </a:xfrm>
        </p:spPr>
        <p:txBody>
          <a:bodyPr/>
          <a:lstStyle/>
          <a:p>
            <a:r>
              <a:rPr lang="de-DE" sz="2400" u="sng" dirty="0">
                <a:solidFill>
                  <a:schemeClr val="bg1"/>
                </a:solidFill>
                <a:latin typeface="Calibri" panose="020F0502020204030204" pitchFamily="34" charset="0"/>
                <a:cs typeface="Calibri" panose="020F0502020204030204" pitchFamily="34" charset="0"/>
              </a:rPr>
              <a:t>Epikrise:</a:t>
            </a:r>
          </a:p>
          <a:p>
            <a:r>
              <a:rPr lang="de-DE" sz="2400" dirty="0">
                <a:solidFill>
                  <a:schemeClr val="bg1"/>
                </a:solidFill>
                <a:latin typeface="Calibri" panose="020F0502020204030204" pitchFamily="34" charset="0"/>
                <a:cs typeface="Calibri" panose="020F0502020204030204" pitchFamily="34" charset="0"/>
              </a:rPr>
              <a:t>Entwicklung einer </a:t>
            </a:r>
            <a:r>
              <a:rPr lang="de-DE" sz="2400" b="1" dirty="0">
                <a:solidFill>
                  <a:schemeClr val="bg1"/>
                </a:solidFill>
                <a:latin typeface="Calibri" panose="020F0502020204030204" pitchFamily="34" charset="0"/>
                <a:cs typeface="Calibri" panose="020F0502020204030204" pitchFamily="34" charset="0"/>
              </a:rPr>
              <a:t>Angststörung, getriggert durch persistierende Reflexe </a:t>
            </a:r>
            <a:r>
              <a:rPr lang="de-DE" sz="2400" dirty="0">
                <a:solidFill>
                  <a:schemeClr val="bg1"/>
                </a:solidFill>
                <a:latin typeface="Calibri" panose="020F0502020204030204" pitchFamily="34" charset="0"/>
                <a:cs typeface="Calibri" panose="020F0502020204030204" pitchFamily="34" charset="0"/>
              </a:rPr>
              <a:t>bei vorgeburtlichen Belastungen.</a:t>
            </a:r>
          </a:p>
          <a:p>
            <a:r>
              <a:rPr lang="de-DE" sz="2400" u="sng" dirty="0">
                <a:solidFill>
                  <a:schemeClr val="bg1"/>
                </a:solidFill>
                <a:latin typeface="Calibri" panose="020F0502020204030204" pitchFamily="34" charset="0"/>
                <a:cs typeface="Calibri" panose="020F0502020204030204" pitchFamily="34" charset="0"/>
              </a:rPr>
              <a:t>Behandlungsplanung:</a:t>
            </a:r>
            <a:r>
              <a:rPr lang="de-DE" sz="2400" dirty="0">
                <a:solidFill>
                  <a:schemeClr val="bg1"/>
                </a:solidFill>
                <a:latin typeface="Calibri" panose="020F0502020204030204" pitchFamily="34" charset="0"/>
                <a:cs typeface="Calibri" panose="020F0502020204030204" pitchFamily="34" charset="0"/>
              </a:rPr>
              <a:t> Reflexhemmung durch Psychomotorik, befristete verhaltenstherapeutische Einzelbehandlung und Elternberatung</a:t>
            </a:r>
          </a:p>
          <a:p>
            <a:r>
              <a:rPr lang="de-DE" sz="2400" u="sng" dirty="0">
                <a:solidFill>
                  <a:schemeClr val="bg1"/>
                </a:solidFill>
                <a:latin typeface="Calibri" panose="020F0502020204030204" pitchFamily="34" charset="0"/>
                <a:cs typeface="Calibri" panose="020F0502020204030204" pitchFamily="34" charset="0"/>
              </a:rPr>
              <a:t>Therapieverlauf:</a:t>
            </a:r>
            <a:endParaRPr lang="de-DE" sz="2400" dirty="0">
              <a:solidFill>
                <a:schemeClr val="bg1"/>
              </a:solidFill>
              <a:latin typeface="Calibri" panose="020F0502020204030204" pitchFamily="34" charset="0"/>
              <a:cs typeface="Calibri" panose="020F0502020204030204" pitchFamily="34" charset="0"/>
            </a:endParaRPr>
          </a:p>
          <a:p>
            <a:r>
              <a:rPr lang="de-DE" sz="2400" dirty="0">
                <a:solidFill>
                  <a:schemeClr val="bg1"/>
                </a:solidFill>
                <a:latin typeface="Calibri" panose="020F0502020204030204" pitchFamily="34" charset="0"/>
                <a:cs typeface="Calibri" panose="020F0502020204030204" pitchFamily="34" charset="0"/>
              </a:rPr>
              <a:t>Nach 6 Monaten: Abschluss der Verhaltenstherapie, entängstigt und deutlich belastbarer, Abschluss der Reflexbehandlung: ATNR 25%, MORO 25%.</a:t>
            </a:r>
          </a:p>
          <a:p>
            <a:r>
              <a:rPr lang="de-DE" sz="2400" u="sng" dirty="0">
                <a:solidFill>
                  <a:schemeClr val="bg1"/>
                </a:solidFill>
                <a:latin typeface="Calibri" panose="020F0502020204030204" pitchFamily="34" charset="0"/>
                <a:cs typeface="Calibri" panose="020F0502020204030204" pitchFamily="34" charset="0"/>
              </a:rPr>
              <a:t>Fazit:</a:t>
            </a:r>
            <a:r>
              <a:rPr lang="de-DE" sz="2400" dirty="0">
                <a:solidFill>
                  <a:schemeClr val="bg1"/>
                </a:solidFill>
                <a:latin typeface="Calibri" panose="020F0502020204030204" pitchFamily="34" charset="0"/>
                <a:cs typeface="Calibri" panose="020F0502020204030204" pitchFamily="34" charset="0"/>
              </a:rPr>
              <a:t> durch die </a:t>
            </a:r>
            <a:r>
              <a:rPr lang="de-DE" sz="2400" b="1" dirty="0">
                <a:solidFill>
                  <a:schemeClr val="bg1"/>
                </a:solidFill>
                <a:latin typeface="Calibri" panose="020F0502020204030204" pitchFamily="34" charset="0"/>
                <a:cs typeface="Calibri" panose="020F0502020204030204" pitchFamily="34" charset="0"/>
              </a:rPr>
              <a:t>Kombination von Reflexbehandlung und kurze Verhaltenstherapie </a:t>
            </a:r>
            <a:r>
              <a:rPr lang="de-DE" sz="2400" dirty="0">
                <a:solidFill>
                  <a:schemeClr val="bg1"/>
                </a:solidFill>
                <a:latin typeface="Calibri" panose="020F0502020204030204" pitchFamily="34" charset="0"/>
                <a:cs typeface="Calibri" panose="020F0502020204030204" pitchFamily="34" charset="0"/>
              </a:rPr>
              <a:t>konnte hier eine </a:t>
            </a:r>
            <a:r>
              <a:rPr lang="de-DE" sz="2400" b="1" dirty="0">
                <a:solidFill>
                  <a:schemeClr val="bg1"/>
                </a:solidFill>
                <a:latin typeface="Calibri" panose="020F0502020204030204" pitchFamily="34" charset="0"/>
                <a:cs typeface="Calibri" panose="020F0502020204030204" pitchFamily="34" charset="0"/>
              </a:rPr>
              <a:t>Chronifizierung verhindert </a:t>
            </a:r>
            <a:r>
              <a:rPr lang="de-DE" sz="2400" dirty="0">
                <a:solidFill>
                  <a:schemeClr val="bg1"/>
                </a:solidFill>
                <a:latin typeface="Calibri" panose="020F0502020204030204" pitchFamily="34" charset="0"/>
                <a:cs typeface="Calibri" panose="020F0502020204030204" pitchFamily="34" charset="0"/>
              </a:rPr>
              <a:t>werden. </a:t>
            </a:r>
          </a:p>
          <a:p>
            <a:endParaRPr lang="de-DE" dirty="0"/>
          </a:p>
        </p:txBody>
      </p:sp>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88435" y="5406016"/>
            <a:ext cx="4503565" cy="1451984"/>
          </a:xfrm>
          <a:prstGeom prst="rect">
            <a:avLst/>
          </a:prstGeom>
          <a:solidFill>
            <a:schemeClr val="accent1">
              <a:lumMod val="40000"/>
              <a:lumOff val="60000"/>
            </a:schemeClr>
          </a:solidFill>
        </p:spPr>
      </p:pic>
    </p:spTree>
    <p:extLst>
      <p:ext uri="{BB962C8B-B14F-4D97-AF65-F5344CB8AC3E}">
        <p14:creationId xmlns:p14="http://schemas.microsoft.com/office/powerpoint/2010/main" val="229684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396240" y="1651248"/>
            <a:ext cx="11247120" cy="3377952"/>
          </a:xfrm>
        </p:spPr>
        <p:txBody>
          <a:bodyPr>
            <a:normAutofit/>
          </a:bodyPr>
          <a:lstStyle/>
          <a:p>
            <a:pPr algn="ctr"/>
            <a:r>
              <a:rPr lang="de-DE" sz="2800" cap="none" dirty="0">
                <a:solidFill>
                  <a:schemeClr val="bg1"/>
                </a:solidFill>
                <a:latin typeface="Calibri" panose="020F0502020204030204" pitchFamily="34" charset="0"/>
                <a:cs typeface="Calibri" panose="020F0502020204030204" pitchFamily="34" charset="0"/>
              </a:rPr>
              <a:t>Die Reflexe geben dem ungeborenen Baby Fähigkeiten, sich zu bewegen und bei externen Belastungen zum </a:t>
            </a:r>
            <a:r>
              <a:rPr lang="de-DE" sz="2800" b="1" cap="none" dirty="0">
                <a:solidFill>
                  <a:schemeClr val="bg1"/>
                </a:solidFill>
                <a:latin typeface="Calibri" panose="020F0502020204030204" pitchFamily="34" charset="0"/>
                <a:cs typeface="Calibri" panose="020F0502020204030204" pitchFamily="34" charset="0"/>
              </a:rPr>
              <a:t>Schutz des eigenen Lebens </a:t>
            </a:r>
            <a:r>
              <a:rPr lang="de-DE" sz="2800" cap="none" dirty="0">
                <a:solidFill>
                  <a:schemeClr val="bg1"/>
                </a:solidFill>
                <a:latin typeface="Calibri" panose="020F0502020204030204" pitchFamily="34" charset="0"/>
                <a:cs typeface="Calibri" panose="020F0502020204030204" pitchFamily="34" charset="0"/>
              </a:rPr>
              <a:t>beizutragen.</a:t>
            </a:r>
          </a:p>
          <a:p>
            <a:pPr algn="ctr"/>
            <a:br>
              <a:rPr lang="de-DE" sz="2800" b="1" cap="none" dirty="0">
                <a:solidFill>
                  <a:schemeClr val="bg1"/>
                </a:solidFill>
                <a:latin typeface="Calibri" panose="020F0502020204030204" pitchFamily="34" charset="0"/>
                <a:cs typeface="Calibri" panose="020F0502020204030204" pitchFamily="34" charset="0"/>
              </a:rPr>
            </a:br>
            <a:r>
              <a:rPr lang="de-DE" sz="2800" cap="none" dirty="0">
                <a:solidFill>
                  <a:schemeClr val="bg1"/>
                </a:solidFill>
                <a:latin typeface="Calibri" panose="020F0502020204030204" pitchFamily="34" charset="0"/>
                <a:cs typeface="Calibri" panose="020F0502020204030204" pitchFamily="34" charset="0"/>
              </a:rPr>
              <a:t>Überlebensreflexe setzen sich unabdingbar durch.</a:t>
            </a:r>
            <a:br>
              <a:rPr lang="de-DE" sz="2800" cap="none" dirty="0">
                <a:solidFill>
                  <a:schemeClr val="bg1"/>
                </a:solidFill>
                <a:latin typeface="Calibri" panose="020F0502020204030204" pitchFamily="34" charset="0"/>
                <a:cs typeface="Calibri" panose="020F0502020204030204" pitchFamily="34" charset="0"/>
              </a:rPr>
            </a:br>
            <a:endParaRPr lang="de-DE" sz="2800" dirty="0">
              <a:solidFill>
                <a:schemeClr val="bg1"/>
              </a:solidFill>
              <a:latin typeface="Calibri" panose="020F0502020204030204" pitchFamily="34" charset="0"/>
              <a:cs typeface="Calibri" panose="020F0502020204030204" pitchFamily="34" charset="0"/>
            </a:endParaRPr>
          </a:p>
        </p:txBody>
      </p:sp>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88435" y="5406016"/>
            <a:ext cx="4503565" cy="1451984"/>
          </a:xfrm>
          <a:prstGeom prst="rect">
            <a:avLst/>
          </a:prstGeom>
          <a:solidFill>
            <a:schemeClr val="accent1">
              <a:lumMod val="40000"/>
              <a:lumOff val="60000"/>
            </a:schemeClr>
          </a:solidFill>
        </p:spPr>
      </p:pic>
    </p:spTree>
    <p:extLst>
      <p:ext uri="{BB962C8B-B14F-4D97-AF65-F5344CB8AC3E}">
        <p14:creationId xmlns:p14="http://schemas.microsoft.com/office/powerpoint/2010/main" val="22109945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 name="Inhaltsplatzhalter 3">
            <a:extLst>
              <a:ext uri="{FF2B5EF4-FFF2-40B4-BE49-F238E27FC236}">
                <a16:creationId xmlns:a16="http://schemas.microsoft.com/office/drawing/2014/main" id="{EC6EE980-B04B-44AF-B732-0BDEF0521F88}"/>
              </a:ext>
            </a:extLst>
          </p:cNvPr>
          <p:cNvSpPr>
            <a:spLocks noGrp="1"/>
          </p:cNvSpPr>
          <p:nvPr>
            <p:ph idx="1"/>
          </p:nvPr>
        </p:nvSpPr>
        <p:spPr>
          <a:xfrm>
            <a:off x="719667" y="542441"/>
            <a:ext cx="10845800" cy="5705959"/>
          </a:xfrm>
          <a:solidFill>
            <a:schemeClr val="tx1"/>
          </a:solidFill>
        </p:spPr>
        <p:txBody>
          <a:bodyPr>
            <a:normAutofit/>
          </a:bodyPr>
          <a:lstStyle/>
          <a:p>
            <a:r>
              <a:rPr lang="de-DE" sz="2800" b="1" u="sng" dirty="0">
                <a:solidFill>
                  <a:schemeClr val="bg1"/>
                </a:solidFill>
                <a:latin typeface="Calibri" panose="020F0502020204030204" pitchFamily="34" charset="0"/>
                <a:cs typeface="Calibri" panose="020F0502020204030204" pitchFamily="34" charset="0"/>
              </a:rPr>
              <a:t>6. Fallbericht Lynn, 4 Jahre: trotzig, wütend, schreiend, ängstlich und mit Einschlafproblem</a:t>
            </a:r>
          </a:p>
          <a:p>
            <a:r>
              <a:rPr lang="de-DE" sz="2800" dirty="0">
                <a:solidFill>
                  <a:schemeClr val="bg1"/>
                </a:solidFill>
                <a:latin typeface="Calibri" panose="020F0502020204030204" pitchFamily="34" charset="0"/>
                <a:cs typeface="Calibri" panose="020F0502020204030204" pitchFamily="34" charset="0"/>
              </a:rPr>
              <a:t>Die Eltern sind im Erstgespräch verzweifelt: ihre knapp 4 Jahre alte Tochter hält sie den ganzen Tag auf Trab durch Schreiattacken, Wut und Trotz parallel zu klammerndem Verhalten und Ängstlichkeit.</a:t>
            </a:r>
          </a:p>
          <a:p>
            <a:r>
              <a:rPr lang="de-DE" sz="2800" dirty="0">
                <a:solidFill>
                  <a:schemeClr val="bg1"/>
                </a:solidFill>
                <a:latin typeface="Calibri" panose="020F0502020204030204" pitchFamily="34" charset="0"/>
                <a:cs typeface="Calibri" panose="020F0502020204030204" pitchFamily="34" charset="0"/>
              </a:rPr>
              <a:t>Immer wolle sie ihren Willen durchsetzen, auch nachts komme die Familie nicht zur Ruhe.</a:t>
            </a:r>
          </a:p>
          <a:p>
            <a:r>
              <a:rPr lang="de-DE" sz="1800" u="sng" dirty="0">
                <a:solidFill>
                  <a:schemeClr val="bg1"/>
                </a:solidFill>
                <a:latin typeface="Calibri" panose="020F0502020204030204" pitchFamily="34" charset="0"/>
                <a:cs typeface="Calibri" panose="020F0502020204030204" pitchFamily="34" charset="0"/>
              </a:rPr>
              <a:t>Vorgeschichte:</a:t>
            </a:r>
            <a:r>
              <a:rPr lang="de-DE" sz="1800" dirty="0">
                <a:solidFill>
                  <a:schemeClr val="bg1"/>
                </a:solidFill>
                <a:latin typeface="Calibri" panose="020F0502020204030204" pitchFamily="34" charset="0"/>
                <a:cs typeface="Calibri" panose="020F0502020204030204" pitchFamily="34" charset="0"/>
              </a:rPr>
              <a:t> unauffällige Schwangerschaft. </a:t>
            </a:r>
            <a:r>
              <a:rPr lang="de-DE" sz="1800" b="1" dirty="0">
                <a:solidFill>
                  <a:schemeClr val="bg1"/>
                </a:solidFill>
                <a:latin typeface="Calibri" panose="020F0502020204030204" pitchFamily="34" charset="0"/>
                <a:cs typeface="Calibri" panose="020F0502020204030204" pitchFamily="34" charset="0"/>
              </a:rPr>
              <a:t>Geburt in der 41. Woche mit leichtem Sauerstoffmangel (APGAR 8/8)</a:t>
            </a:r>
            <a:r>
              <a:rPr lang="de-DE" sz="1800" dirty="0">
                <a:solidFill>
                  <a:schemeClr val="bg1"/>
                </a:solidFill>
                <a:latin typeface="Calibri" panose="020F0502020204030204" pitchFamily="34" charset="0"/>
                <a:cs typeface="Calibri" panose="020F0502020204030204" pitchFamily="34" charset="0"/>
              </a:rPr>
              <a:t>, In U5 wurden Sichelfüsse diagnostiziert und Beinschienen verordnet. Laufende Krankengymnastik.</a:t>
            </a:r>
          </a:p>
          <a:p>
            <a:endParaRPr lang="de-DE" dirty="0"/>
          </a:p>
        </p:txBody>
      </p:sp>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88435" y="5406016"/>
            <a:ext cx="4503565" cy="1451984"/>
          </a:xfrm>
          <a:prstGeom prst="rect">
            <a:avLst/>
          </a:prstGeom>
          <a:solidFill>
            <a:schemeClr val="accent1">
              <a:lumMod val="40000"/>
              <a:lumOff val="60000"/>
            </a:schemeClr>
          </a:solidFill>
        </p:spPr>
      </p:pic>
    </p:spTree>
    <p:extLst>
      <p:ext uri="{BB962C8B-B14F-4D97-AF65-F5344CB8AC3E}">
        <p14:creationId xmlns:p14="http://schemas.microsoft.com/office/powerpoint/2010/main" val="25957442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 name="Inhaltsplatzhalter 3">
            <a:extLst>
              <a:ext uri="{FF2B5EF4-FFF2-40B4-BE49-F238E27FC236}">
                <a16:creationId xmlns:a16="http://schemas.microsoft.com/office/drawing/2014/main" id="{EC6EE980-B04B-44AF-B732-0BDEF0521F88}"/>
              </a:ext>
            </a:extLst>
          </p:cNvPr>
          <p:cNvSpPr>
            <a:spLocks noGrp="1"/>
          </p:cNvSpPr>
          <p:nvPr>
            <p:ph idx="1"/>
          </p:nvPr>
        </p:nvSpPr>
        <p:spPr>
          <a:xfrm>
            <a:off x="719667" y="340963"/>
            <a:ext cx="10845800" cy="5907437"/>
          </a:xfrm>
        </p:spPr>
        <p:txBody>
          <a:bodyPr>
            <a:normAutofit/>
          </a:bodyPr>
          <a:lstStyle/>
          <a:p>
            <a:r>
              <a:rPr lang="de-DE" sz="1800" b="1" u="sng" dirty="0">
                <a:solidFill>
                  <a:schemeClr val="bg1"/>
                </a:solidFill>
                <a:latin typeface="Calibri" panose="020F0502020204030204" pitchFamily="34" charset="0"/>
                <a:cs typeface="Calibri" panose="020F0502020204030204" pitchFamily="34" charset="0"/>
              </a:rPr>
              <a:t>Erstbefund: </a:t>
            </a:r>
            <a:endParaRPr lang="de-DE" sz="1800" b="1" dirty="0">
              <a:solidFill>
                <a:schemeClr val="bg1"/>
              </a:solidFill>
              <a:latin typeface="Calibri" panose="020F0502020204030204" pitchFamily="34" charset="0"/>
              <a:cs typeface="Calibri" panose="020F0502020204030204" pitchFamily="34" charset="0"/>
            </a:endParaRPr>
          </a:p>
          <a:p>
            <a:r>
              <a:rPr lang="de-DE" sz="1800" dirty="0">
                <a:solidFill>
                  <a:schemeClr val="bg1"/>
                </a:solidFill>
                <a:latin typeface="Calibri" panose="020F0502020204030204" pitchFamily="34" charset="0"/>
                <a:cs typeface="Calibri" panose="020F0502020204030204" pitchFamily="34" charset="0"/>
              </a:rPr>
              <a:t>Neurologisch: deutliche motorische und sensomotorische Auffälligkeiten mit Gleichgewichtsunsicherheiten bei Augenschluss, Schwierigkeiten in der Feinmotorik und deutlichen Restreflexen: </a:t>
            </a:r>
            <a:r>
              <a:rPr lang="de-DE" sz="1800" b="1" dirty="0">
                <a:solidFill>
                  <a:schemeClr val="bg1"/>
                </a:solidFill>
                <a:latin typeface="Calibri" panose="020F0502020204030204" pitchFamily="34" charset="0"/>
                <a:cs typeface="Calibri" panose="020F0502020204030204" pitchFamily="34" charset="0"/>
              </a:rPr>
              <a:t>ATNR 75%, </a:t>
            </a:r>
            <a:r>
              <a:rPr lang="de-DE" sz="1800" dirty="0">
                <a:solidFill>
                  <a:schemeClr val="bg1"/>
                </a:solidFill>
                <a:latin typeface="Calibri" panose="020F0502020204030204" pitchFamily="34" charset="0"/>
                <a:cs typeface="Calibri" panose="020F0502020204030204" pitchFamily="34" charset="0"/>
              </a:rPr>
              <a:t>STNR 75%, TLR 50%, Spinaler Galant 50%, </a:t>
            </a:r>
            <a:r>
              <a:rPr lang="de-DE" sz="1800" b="1" dirty="0">
                <a:solidFill>
                  <a:schemeClr val="bg1"/>
                </a:solidFill>
                <a:latin typeface="Calibri" panose="020F0502020204030204" pitchFamily="34" charset="0"/>
                <a:cs typeface="Calibri" panose="020F0502020204030204" pitchFamily="34" charset="0"/>
              </a:rPr>
              <a:t>Moro 50%.</a:t>
            </a:r>
          </a:p>
          <a:p>
            <a:r>
              <a:rPr lang="de-DE" sz="1800" dirty="0">
                <a:solidFill>
                  <a:schemeClr val="bg1"/>
                </a:solidFill>
                <a:latin typeface="Calibri" panose="020F0502020204030204" pitchFamily="34" charset="0"/>
                <a:cs typeface="Calibri" panose="020F0502020204030204" pitchFamily="34" charset="0"/>
              </a:rPr>
              <a:t>Psyche: </a:t>
            </a:r>
            <a:r>
              <a:rPr lang="de-DE" sz="1800" b="1" dirty="0">
                <a:solidFill>
                  <a:schemeClr val="bg1"/>
                </a:solidFill>
                <a:latin typeface="Calibri" panose="020F0502020204030204" pitchFamily="34" charset="0"/>
                <a:cs typeface="Calibri" panose="020F0502020204030204" pitchFamily="34" charset="0"/>
              </a:rPr>
              <a:t>ängstlich – unsicher </a:t>
            </a:r>
            <a:r>
              <a:rPr lang="de-DE" sz="1800" dirty="0">
                <a:solidFill>
                  <a:schemeClr val="bg1"/>
                </a:solidFill>
                <a:latin typeface="Calibri" panose="020F0502020204030204" pitchFamily="34" charset="0"/>
                <a:cs typeface="Calibri" panose="020F0502020204030204" pitchFamily="34" charset="0"/>
              </a:rPr>
              <a:t>neben deutlich </a:t>
            </a:r>
            <a:r>
              <a:rPr lang="de-DE" sz="1800" b="1" dirty="0">
                <a:solidFill>
                  <a:schemeClr val="bg1"/>
                </a:solidFill>
                <a:latin typeface="Calibri" panose="020F0502020204030204" pitchFamily="34" charset="0"/>
                <a:cs typeface="Calibri" panose="020F0502020204030204" pitchFamily="34" charset="0"/>
              </a:rPr>
              <a:t>reduzierter Frustrationstoleranz</a:t>
            </a:r>
            <a:r>
              <a:rPr lang="de-DE" sz="1800" dirty="0">
                <a:solidFill>
                  <a:schemeClr val="bg1"/>
                </a:solidFill>
                <a:latin typeface="Calibri" panose="020F0502020204030204" pitchFamily="34" charset="0"/>
                <a:cs typeface="Calibri" panose="020F0502020204030204" pitchFamily="34" charset="0"/>
              </a:rPr>
              <a:t>. Klammert Mutter und Vater. Zunehmend </a:t>
            </a:r>
            <a:r>
              <a:rPr lang="de-DE" sz="1800" b="1" dirty="0">
                <a:solidFill>
                  <a:schemeClr val="bg1"/>
                </a:solidFill>
                <a:latin typeface="Calibri" panose="020F0502020204030204" pitchFamily="34" charset="0"/>
                <a:cs typeface="Calibri" panose="020F0502020204030204" pitchFamily="34" charset="0"/>
              </a:rPr>
              <a:t>impulsiv und flüchtig</a:t>
            </a:r>
            <a:r>
              <a:rPr lang="de-DE" sz="1800" dirty="0">
                <a:solidFill>
                  <a:schemeClr val="bg1"/>
                </a:solidFill>
                <a:latin typeface="Calibri" panose="020F0502020204030204" pitchFamily="34" charset="0"/>
                <a:cs typeface="Calibri" panose="020F0502020204030204" pitchFamily="34" charset="0"/>
              </a:rPr>
              <a:t>. </a:t>
            </a:r>
          </a:p>
          <a:p>
            <a:r>
              <a:rPr lang="de-DE" sz="1800" dirty="0">
                <a:solidFill>
                  <a:schemeClr val="bg1"/>
                </a:solidFill>
                <a:latin typeface="Calibri" panose="020F0502020204030204" pitchFamily="34" charset="0"/>
                <a:cs typeface="Calibri" panose="020F0502020204030204" pitchFamily="34" charset="0"/>
              </a:rPr>
              <a:t>Testbefunde: gut durchschnittsbegabt (IQ=100), Konzentration eingeschränkt, nur für 1 Minute im Test, danach zunehmend impulsiv und flüchtig.</a:t>
            </a:r>
          </a:p>
          <a:p>
            <a:r>
              <a:rPr lang="de-DE" sz="2800" u="sng" dirty="0">
                <a:solidFill>
                  <a:schemeClr val="bg1"/>
                </a:solidFill>
                <a:latin typeface="Calibri" panose="020F0502020204030204" pitchFamily="34" charset="0"/>
                <a:cs typeface="Calibri" panose="020F0502020204030204" pitchFamily="34" charset="0"/>
              </a:rPr>
              <a:t>Diagnostische Einschätzung:</a:t>
            </a:r>
            <a:r>
              <a:rPr lang="de-DE" sz="2800" dirty="0">
                <a:solidFill>
                  <a:schemeClr val="bg1"/>
                </a:solidFill>
                <a:latin typeface="Calibri" panose="020F0502020204030204" pitchFamily="34" charset="0"/>
                <a:cs typeface="Calibri" panose="020F0502020204030204" pitchFamily="34" charset="0"/>
              </a:rPr>
              <a:t> </a:t>
            </a:r>
            <a:r>
              <a:rPr lang="de-DE" sz="2800" b="1" dirty="0">
                <a:solidFill>
                  <a:schemeClr val="bg1"/>
                </a:solidFill>
                <a:latin typeface="Calibri" panose="020F0502020204030204" pitchFamily="34" charset="0"/>
                <a:cs typeface="Calibri" panose="020F0502020204030204" pitchFamily="34" charset="0"/>
              </a:rPr>
              <a:t>leichtes ADS und deutliche Selbstunsicherheit bei persistierenden Restreflexen</a:t>
            </a:r>
            <a:r>
              <a:rPr lang="de-DE" sz="2800" dirty="0">
                <a:solidFill>
                  <a:schemeClr val="bg1"/>
                </a:solidFill>
                <a:latin typeface="Calibri" panose="020F0502020204030204" pitchFamily="34" charset="0"/>
                <a:cs typeface="Calibri" panose="020F0502020204030204" pitchFamily="34" charset="0"/>
              </a:rPr>
              <a:t>. Schon erheblich belastetes Familiensystem.</a:t>
            </a:r>
          </a:p>
          <a:p>
            <a:endParaRPr lang="de-DE" sz="1800" b="1" dirty="0">
              <a:solidFill>
                <a:schemeClr val="tx1"/>
              </a:solidFill>
              <a:latin typeface="Calibri" panose="020F0502020204030204" pitchFamily="34" charset="0"/>
              <a:cs typeface="Calibri" panose="020F0502020204030204" pitchFamily="34" charset="0"/>
            </a:endParaRPr>
          </a:p>
        </p:txBody>
      </p:sp>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88435" y="5406016"/>
            <a:ext cx="4503565" cy="1451984"/>
          </a:xfrm>
          <a:prstGeom prst="rect">
            <a:avLst/>
          </a:prstGeom>
          <a:solidFill>
            <a:schemeClr val="accent1">
              <a:lumMod val="40000"/>
              <a:lumOff val="60000"/>
            </a:schemeClr>
          </a:solidFill>
        </p:spPr>
      </p:pic>
    </p:spTree>
    <p:extLst>
      <p:ext uri="{BB962C8B-B14F-4D97-AF65-F5344CB8AC3E}">
        <p14:creationId xmlns:p14="http://schemas.microsoft.com/office/powerpoint/2010/main" val="872604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 name="Inhaltsplatzhalter 3">
            <a:extLst>
              <a:ext uri="{FF2B5EF4-FFF2-40B4-BE49-F238E27FC236}">
                <a16:creationId xmlns:a16="http://schemas.microsoft.com/office/drawing/2014/main" id="{EC6EE980-B04B-44AF-B732-0BDEF0521F88}"/>
              </a:ext>
            </a:extLst>
          </p:cNvPr>
          <p:cNvSpPr>
            <a:spLocks noGrp="1"/>
          </p:cNvSpPr>
          <p:nvPr>
            <p:ph idx="1"/>
          </p:nvPr>
        </p:nvSpPr>
        <p:spPr>
          <a:xfrm>
            <a:off x="719667" y="395207"/>
            <a:ext cx="10845800" cy="5853193"/>
          </a:xfrm>
        </p:spPr>
        <p:txBody>
          <a:bodyPr>
            <a:normAutofit/>
          </a:bodyPr>
          <a:lstStyle/>
          <a:p>
            <a:r>
              <a:rPr lang="de-DE" sz="2800" u="sng" dirty="0">
                <a:solidFill>
                  <a:schemeClr val="bg1"/>
                </a:solidFill>
                <a:latin typeface="Calibri" panose="020F0502020204030204" pitchFamily="34" charset="0"/>
                <a:cs typeface="Calibri" panose="020F0502020204030204" pitchFamily="34" charset="0"/>
              </a:rPr>
              <a:t>Therapie und Verlauf: </a:t>
            </a:r>
            <a:r>
              <a:rPr lang="de-DE" sz="2800" dirty="0">
                <a:solidFill>
                  <a:schemeClr val="bg1"/>
                </a:solidFill>
                <a:latin typeface="Calibri" panose="020F0502020204030204" pitchFamily="34" charset="0"/>
                <a:cs typeface="Calibri" panose="020F0502020204030204" pitchFamily="34" charset="0"/>
              </a:rPr>
              <a:t>Fortführung der Krankengymnastik, Förderung von Feinmotorik im Kindergarten und Zuhause, Erziehungsberatung, Reflexbehandlung mit täglichen Übungen zuhause.</a:t>
            </a:r>
          </a:p>
          <a:p>
            <a:r>
              <a:rPr lang="de-DE" sz="2800" dirty="0">
                <a:solidFill>
                  <a:schemeClr val="bg1"/>
                </a:solidFill>
                <a:latin typeface="Calibri" panose="020F0502020204030204" pitchFamily="34" charset="0"/>
                <a:cs typeface="Calibri" panose="020F0502020204030204" pitchFamily="34" charset="0"/>
              </a:rPr>
              <a:t>Hierunter vollständige Integration der Reflexe innerhalb von 20 Monaten. Schnelle emotionale Entlastung für Kind und Familie. Rückgang der ADS – Symptomatik. Erfolgreiche Einschulung mit 6 Jahren. Therapieabschluss nach 2 Jahren. </a:t>
            </a:r>
          </a:p>
          <a:p>
            <a:r>
              <a:rPr lang="de-DE" sz="2800" u="sng" dirty="0">
                <a:solidFill>
                  <a:schemeClr val="bg1"/>
                </a:solidFill>
                <a:latin typeface="Calibri" panose="020F0502020204030204" pitchFamily="34" charset="0"/>
                <a:cs typeface="Calibri" panose="020F0502020204030204" pitchFamily="34" charset="0"/>
              </a:rPr>
              <a:t>Fazit:</a:t>
            </a:r>
            <a:r>
              <a:rPr lang="de-DE" sz="2800" dirty="0">
                <a:solidFill>
                  <a:schemeClr val="bg1"/>
                </a:solidFill>
                <a:latin typeface="Calibri" panose="020F0502020204030204" pitchFamily="34" charset="0"/>
                <a:cs typeface="Calibri" panose="020F0502020204030204" pitchFamily="34" charset="0"/>
              </a:rPr>
              <a:t>  </a:t>
            </a:r>
            <a:r>
              <a:rPr lang="de-DE" sz="2800" b="1" dirty="0">
                <a:solidFill>
                  <a:schemeClr val="bg1"/>
                </a:solidFill>
                <a:latin typeface="Calibri" panose="020F0502020204030204" pitchFamily="34" charset="0"/>
                <a:cs typeface="Calibri" panose="020F0502020204030204" pitchFamily="34" charset="0"/>
              </a:rPr>
              <a:t>schnelle Entlastung für Kind und Familie </a:t>
            </a:r>
            <a:r>
              <a:rPr lang="de-DE" sz="2800" dirty="0">
                <a:solidFill>
                  <a:schemeClr val="bg1"/>
                </a:solidFill>
                <a:latin typeface="Calibri" panose="020F0502020204030204" pitchFamily="34" charset="0"/>
                <a:cs typeface="Calibri" panose="020F0502020204030204" pitchFamily="34" charset="0"/>
              </a:rPr>
              <a:t>durch Integration der Reflexbehandlung in den Förderplan, </a:t>
            </a:r>
          </a:p>
          <a:p>
            <a:r>
              <a:rPr lang="de-DE" sz="2800" b="1" dirty="0">
                <a:solidFill>
                  <a:schemeClr val="bg1"/>
                </a:solidFill>
                <a:latin typeface="Calibri" panose="020F0502020204030204" pitchFamily="34" charset="0"/>
                <a:cs typeface="Calibri" panose="020F0502020204030204" pitchFamily="34" charset="0"/>
              </a:rPr>
              <a:t>Verhinderung einer späteren ADHS – Karriere</a:t>
            </a:r>
          </a:p>
          <a:p>
            <a:endParaRPr lang="de-DE" dirty="0"/>
          </a:p>
        </p:txBody>
      </p:sp>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88435" y="5406016"/>
            <a:ext cx="4503565" cy="1451984"/>
          </a:xfrm>
          <a:prstGeom prst="rect">
            <a:avLst/>
          </a:prstGeom>
          <a:solidFill>
            <a:schemeClr val="accent1">
              <a:lumMod val="40000"/>
              <a:lumOff val="60000"/>
            </a:schemeClr>
          </a:solidFill>
        </p:spPr>
      </p:pic>
    </p:spTree>
    <p:extLst>
      <p:ext uri="{BB962C8B-B14F-4D97-AF65-F5344CB8AC3E}">
        <p14:creationId xmlns:p14="http://schemas.microsoft.com/office/powerpoint/2010/main" val="2877455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 name="Inhaltsplatzhalter 3">
            <a:extLst>
              <a:ext uri="{FF2B5EF4-FFF2-40B4-BE49-F238E27FC236}">
                <a16:creationId xmlns:a16="http://schemas.microsoft.com/office/drawing/2014/main" id="{EC6EE980-B04B-44AF-B732-0BDEF0521F88}"/>
              </a:ext>
            </a:extLst>
          </p:cNvPr>
          <p:cNvSpPr>
            <a:spLocks noGrp="1"/>
          </p:cNvSpPr>
          <p:nvPr>
            <p:ph idx="1"/>
          </p:nvPr>
        </p:nvSpPr>
        <p:spPr>
          <a:xfrm>
            <a:off x="719667" y="162733"/>
            <a:ext cx="10845800" cy="5943600"/>
          </a:xfrm>
        </p:spPr>
        <p:txBody>
          <a:bodyPr/>
          <a:lstStyle/>
          <a:p>
            <a:r>
              <a:rPr lang="de-DE" sz="2800" b="1" u="sng" dirty="0">
                <a:solidFill>
                  <a:schemeClr val="bg1"/>
                </a:solidFill>
                <a:latin typeface="Calibri" panose="020F0502020204030204" pitchFamily="34" charset="0"/>
                <a:cs typeface="Calibri" panose="020F0502020204030204" pitchFamily="34" charset="0"/>
              </a:rPr>
              <a:t>7. Fallbericht Kevin, 8 Jahre: ADS und Asperger Syndrom? </a:t>
            </a:r>
          </a:p>
          <a:p>
            <a:r>
              <a:rPr lang="de-DE" sz="2800" dirty="0">
                <a:solidFill>
                  <a:schemeClr val="bg1"/>
                </a:solidFill>
                <a:latin typeface="Calibri" panose="020F0502020204030204" pitchFamily="34" charset="0"/>
                <a:cs typeface="Calibri" panose="020F0502020204030204" pitchFamily="34" charset="0"/>
              </a:rPr>
              <a:t>Kevin wird beschrieben als </a:t>
            </a:r>
            <a:r>
              <a:rPr lang="de-DE" sz="2800" b="1" dirty="0">
                <a:solidFill>
                  <a:schemeClr val="bg1"/>
                </a:solidFill>
                <a:latin typeface="Calibri" panose="020F0502020204030204" pitchFamily="34" charset="0"/>
                <a:cs typeface="Calibri" panose="020F0502020204030204" pitchFamily="34" charset="0"/>
              </a:rPr>
              <a:t>ängstlich, nervös</a:t>
            </a:r>
            <a:r>
              <a:rPr lang="de-DE" sz="2800" dirty="0">
                <a:solidFill>
                  <a:schemeClr val="bg1"/>
                </a:solidFill>
                <a:latin typeface="Calibri" panose="020F0502020204030204" pitchFamily="34" charset="0"/>
                <a:cs typeface="Calibri" panose="020F0502020204030204" pitchFamily="34" charset="0"/>
              </a:rPr>
              <a:t>, sehr anlehnungsbedürftig und oft </a:t>
            </a:r>
            <a:r>
              <a:rPr lang="de-DE" sz="2800" b="1" dirty="0">
                <a:solidFill>
                  <a:schemeClr val="bg1"/>
                </a:solidFill>
                <a:latin typeface="Calibri" panose="020F0502020204030204" pitchFamily="34" charset="0"/>
                <a:cs typeface="Calibri" panose="020F0502020204030204" pitchFamily="34" charset="0"/>
              </a:rPr>
              <a:t>traurig</a:t>
            </a:r>
            <a:r>
              <a:rPr lang="de-DE" sz="2800" dirty="0">
                <a:solidFill>
                  <a:schemeClr val="bg1"/>
                </a:solidFill>
                <a:latin typeface="Calibri" panose="020F0502020204030204" pitchFamily="34" charset="0"/>
                <a:cs typeface="Calibri" panose="020F0502020204030204" pitchFamily="34" charset="0"/>
              </a:rPr>
              <a:t>, zeitweise </a:t>
            </a:r>
            <a:r>
              <a:rPr lang="de-DE" sz="2800" b="1" dirty="0">
                <a:solidFill>
                  <a:schemeClr val="bg1"/>
                </a:solidFill>
                <a:latin typeface="Calibri" panose="020F0502020204030204" pitchFamily="34" charset="0"/>
                <a:cs typeface="Calibri" panose="020F0502020204030204" pitchFamily="34" charset="0"/>
              </a:rPr>
              <a:t>trotzig</a:t>
            </a:r>
            <a:r>
              <a:rPr lang="de-DE" sz="2800" dirty="0">
                <a:solidFill>
                  <a:schemeClr val="bg1"/>
                </a:solidFill>
                <a:latin typeface="Calibri" panose="020F0502020204030204" pitchFamily="34" charset="0"/>
                <a:cs typeface="Calibri" panose="020F0502020204030204" pitchFamily="34" charset="0"/>
              </a:rPr>
              <a:t> und oft leicht </a:t>
            </a:r>
            <a:r>
              <a:rPr lang="de-DE" sz="2800" b="1" dirty="0">
                <a:solidFill>
                  <a:schemeClr val="bg1"/>
                </a:solidFill>
                <a:latin typeface="Calibri" panose="020F0502020204030204" pitchFamily="34" charset="0"/>
                <a:cs typeface="Calibri" panose="020F0502020204030204" pitchFamily="34" charset="0"/>
              </a:rPr>
              <a:t>ablenkbar und unkonzentriert</a:t>
            </a:r>
            <a:r>
              <a:rPr lang="de-DE" sz="2800" dirty="0">
                <a:solidFill>
                  <a:schemeClr val="bg1"/>
                </a:solidFill>
                <a:latin typeface="Calibri" panose="020F0502020204030204" pitchFamily="34" charset="0"/>
                <a:cs typeface="Calibri" panose="020F0502020204030204" pitchFamily="34" charset="0"/>
              </a:rPr>
              <a:t>. Er klage immer wieder über </a:t>
            </a:r>
            <a:r>
              <a:rPr lang="de-DE" sz="2800" b="1" dirty="0">
                <a:solidFill>
                  <a:schemeClr val="bg1"/>
                </a:solidFill>
                <a:latin typeface="Calibri" panose="020F0502020204030204" pitchFamily="34" charset="0"/>
                <a:cs typeface="Calibri" panose="020F0502020204030204" pitchFamily="34" charset="0"/>
              </a:rPr>
              <a:t>Bauch- und Kopfschmerzen</a:t>
            </a:r>
            <a:r>
              <a:rPr lang="de-DE" sz="2800" dirty="0">
                <a:solidFill>
                  <a:schemeClr val="bg1"/>
                </a:solidFill>
                <a:latin typeface="Calibri" panose="020F0502020204030204" pitchFamily="34" charset="0"/>
                <a:cs typeface="Calibri" panose="020F0502020204030204" pitchFamily="34" charset="0"/>
              </a:rPr>
              <a:t>, nässe zur Zeit wieder nachts ein und schrecke manchmal nachts mit Alpträumen auf.</a:t>
            </a:r>
          </a:p>
          <a:p>
            <a:r>
              <a:rPr lang="de-DE" sz="2400" u="sng" dirty="0">
                <a:solidFill>
                  <a:schemeClr val="bg1"/>
                </a:solidFill>
                <a:latin typeface="Calibri" panose="020F0502020204030204" pitchFamily="34" charset="0"/>
                <a:cs typeface="Calibri" panose="020F0502020204030204" pitchFamily="34" charset="0"/>
              </a:rPr>
              <a:t>Vorgeschichte:</a:t>
            </a:r>
            <a:r>
              <a:rPr lang="de-DE" sz="2400" dirty="0">
                <a:solidFill>
                  <a:schemeClr val="bg1"/>
                </a:solidFill>
                <a:latin typeface="Calibri" panose="020F0502020204030204" pitchFamily="34" charset="0"/>
                <a:cs typeface="Calibri" panose="020F0502020204030204" pitchFamily="34" charset="0"/>
              </a:rPr>
              <a:t> Unauffällige Schwangerschaft, unkomplizierter Geburtsverlauf. Erste Auffälligkeiten im Alter von 5 Jahren in der Grob- und Feinmotorik erwähnt. Sprachentwicklung leicht verzögert. Schon im Kindergarten sehr scheu und zurückgezogen. Ab dem 4. Lebensjahr Unterstützung durch einen Integrationshelfer bei Diagnose Asperger - Syndrom. Grundschule, Klasse 2. </a:t>
            </a:r>
          </a:p>
          <a:p>
            <a:endParaRPr lang="de-DE" dirty="0"/>
          </a:p>
        </p:txBody>
      </p:sp>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88435" y="5406016"/>
            <a:ext cx="4503565" cy="1451984"/>
          </a:xfrm>
          <a:prstGeom prst="rect">
            <a:avLst/>
          </a:prstGeom>
          <a:solidFill>
            <a:schemeClr val="accent1">
              <a:lumMod val="40000"/>
              <a:lumOff val="60000"/>
            </a:schemeClr>
          </a:solidFill>
        </p:spPr>
      </p:pic>
    </p:spTree>
    <p:extLst>
      <p:ext uri="{BB962C8B-B14F-4D97-AF65-F5344CB8AC3E}">
        <p14:creationId xmlns:p14="http://schemas.microsoft.com/office/powerpoint/2010/main" val="3374389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 name="Inhaltsplatzhalter 3">
            <a:extLst>
              <a:ext uri="{FF2B5EF4-FFF2-40B4-BE49-F238E27FC236}">
                <a16:creationId xmlns:a16="http://schemas.microsoft.com/office/drawing/2014/main" id="{EC6EE980-B04B-44AF-B732-0BDEF0521F88}"/>
              </a:ext>
            </a:extLst>
          </p:cNvPr>
          <p:cNvSpPr>
            <a:spLocks noGrp="1"/>
          </p:cNvSpPr>
          <p:nvPr>
            <p:ph idx="1"/>
          </p:nvPr>
        </p:nvSpPr>
        <p:spPr>
          <a:xfrm>
            <a:off x="719667" y="294468"/>
            <a:ext cx="10845800" cy="5548393"/>
          </a:xfrm>
        </p:spPr>
        <p:txBody>
          <a:bodyPr>
            <a:normAutofit lnSpcReduction="10000"/>
          </a:bodyPr>
          <a:lstStyle/>
          <a:p>
            <a:r>
              <a:rPr lang="de-DE" sz="2400" u="sng" dirty="0">
                <a:solidFill>
                  <a:schemeClr val="bg1"/>
                </a:solidFill>
                <a:latin typeface="Calibri" panose="020F0502020204030204" pitchFamily="34" charset="0"/>
                <a:cs typeface="Calibri" panose="020F0502020204030204" pitchFamily="34" charset="0"/>
              </a:rPr>
              <a:t>Erstbefund:</a:t>
            </a:r>
            <a:endParaRPr lang="de-DE" sz="2400" dirty="0">
              <a:solidFill>
                <a:schemeClr val="bg1"/>
              </a:solidFill>
              <a:latin typeface="Calibri" panose="020F0502020204030204" pitchFamily="34" charset="0"/>
              <a:cs typeface="Calibri" panose="020F0502020204030204" pitchFamily="34" charset="0"/>
            </a:endParaRPr>
          </a:p>
          <a:p>
            <a:r>
              <a:rPr lang="de-DE" sz="2400" dirty="0">
                <a:solidFill>
                  <a:schemeClr val="bg1"/>
                </a:solidFill>
                <a:latin typeface="Calibri" panose="020F0502020204030204" pitchFamily="34" charset="0"/>
                <a:cs typeface="Calibri" panose="020F0502020204030204" pitchFamily="34" charset="0"/>
              </a:rPr>
              <a:t>Neurologisch: Fein- und grobmotorische Auffälligkeiten mit Gleichgewichtsproblemen und der Unfähigkeit, Überkreuzbewegungen koordinieren zu können. Restreflexe: </a:t>
            </a:r>
            <a:r>
              <a:rPr lang="de-DE" sz="2400" b="1" dirty="0">
                <a:solidFill>
                  <a:schemeClr val="bg1"/>
                </a:solidFill>
                <a:latin typeface="Calibri" panose="020F0502020204030204" pitchFamily="34" charset="0"/>
                <a:cs typeface="Calibri" panose="020F0502020204030204" pitchFamily="34" charset="0"/>
              </a:rPr>
              <a:t>ATNR 75%</a:t>
            </a:r>
            <a:r>
              <a:rPr lang="de-DE" sz="2400" dirty="0">
                <a:solidFill>
                  <a:schemeClr val="bg1"/>
                </a:solidFill>
                <a:latin typeface="Calibri" panose="020F0502020204030204" pitchFamily="34" charset="0"/>
                <a:cs typeface="Calibri" panose="020F0502020204030204" pitchFamily="34" charset="0"/>
              </a:rPr>
              <a:t>, STNR 75%, TLR 50%, </a:t>
            </a:r>
            <a:r>
              <a:rPr lang="de-DE" sz="2400" b="1" dirty="0">
                <a:solidFill>
                  <a:schemeClr val="bg1"/>
                </a:solidFill>
                <a:latin typeface="Calibri" panose="020F0502020204030204" pitchFamily="34" charset="0"/>
                <a:cs typeface="Calibri" panose="020F0502020204030204" pitchFamily="34" charset="0"/>
              </a:rPr>
              <a:t>Moro 75% </a:t>
            </a:r>
            <a:r>
              <a:rPr lang="de-DE" sz="2400" dirty="0">
                <a:solidFill>
                  <a:schemeClr val="bg1"/>
                </a:solidFill>
                <a:latin typeface="Calibri" panose="020F0502020204030204" pitchFamily="34" charset="0"/>
                <a:cs typeface="Calibri" panose="020F0502020204030204" pitchFamily="34" charset="0"/>
              </a:rPr>
              <a:t>restaktiv.</a:t>
            </a:r>
          </a:p>
          <a:p>
            <a:r>
              <a:rPr lang="de-DE" sz="2400" dirty="0">
                <a:solidFill>
                  <a:schemeClr val="bg1"/>
                </a:solidFill>
                <a:latin typeface="Calibri" panose="020F0502020204030204" pitchFamily="34" charset="0"/>
                <a:cs typeface="Calibri" panose="020F0502020204030204" pitchFamily="34" charset="0"/>
              </a:rPr>
              <a:t>Psyche: </a:t>
            </a:r>
            <a:r>
              <a:rPr lang="de-DE" sz="2400" b="1" dirty="0">
                <a:solidFill>
                  <a:schemeClr val="bg1"/>
                </a:solidFill>
                <a:latin typeface="Calibri" panose="020F0502020204030204" pitchFamily="34" charset="0"/>
                <a:cs typeface="Calibri" panose="020F0502020204030204" pitchFamily="34" charset="0"/>
              </a:rPr>
              <a:t>subdepressiv, erheblich reduziertes Selbstwertgefühl</a:t>
            </a:r>
          </a:p>
          <a:p>
            <a:r>
              <a:rPr lang="de-DE" sz="2400" dirty="0">
                <a:solidFill>
                  <a:schemeClr val="bg1"/>
                </a:solidFill>
                <a:latin typeface="Calibri" panose="020F0502020204030204" pitchFamily="34" charset="0"/>
                <a:cs typeface="Calibri" panose="020F0502020204030204" pitchFamily="34" charset="0"/>
              </a:rPr>
              <a:t>Testbefunde: durchschnittsbegabt (IQ=96), </a:t>
            </a:r>
            <a:r>
              <a:rPr lang="de-DE" sz="2400" b="1" dirty="0">
                <a:solidFill>
                  <a:schemeClr val="bg1"/>
                </a:solidFill>
                <a:latin typeface="Calibri" panose="020F0502020204030204" pitchFamily="34" charset="0"/>
                <a:cs typeface="Calibri" panose="020F0502020204030204" pitchFamily="34" charset="0"/>
              </a:rPr>
              <a:t>leicht unkonzentriert (impulsiv), </a:t>
            </a:r>
            <a:r>
              <a:rPr lang="de-DE" sz="2400" dirty="0">
                <a:solidFill>
                  <a:schemeClr val="bg1"/>
                </a:solidFill>
                <a:latin typeface="Calibri" panose="020F0502020204030204" pitchFamily="34" charset="0"/>
                <a:cs typeface="Calibri" panose="020F0502020204030204" pitchFamily="34" charset="0"/>
              </a:rPr>
              <a:t>Fehlerrate 10,2%, </a:t>
            </a:r>
            <a:r>
              <a:rPr lang="de-DE" sz="2400" b="1" dirty="0">
                <a:solidFill>
                  <a:schemeClr val="bg1"/>
                </a:solidFill>
                <a:latin typeface="Calibri" panose="020F0502020204030204" pitchFamily="34" charset="0"/>
                <a:cs typeface="Calibri" panose="020F0502020204030204" pitchFamily="34" charset="0"/>
              </a:rPr>
              <a:t>autistoide Wahrnehmung und Verhaltensweisen </a:t>
            </a:r>
            <a:r>
              <a:rPr lang="de-DE" sz="2400" dirty="0">
                <a:solidFill>
                  <a:schemeClr val="bg1"/>
                </a:solidFill>
                <a:latin typeface="Calibri" panose="020F0502020204030204" pitchFamily="34" charset="0"/>
                <a:cs typeface="Calibri" panose="020F0502020204030204" pitchFamily="34" charset="0"/>
              </a:rPr>
              <a:t>im SRS dokumentiert. Im ADI-R (Elterninterview zu Autismus) und im </a:t>
            </a:r>
            <a:r>
              <a:rPr lang="de-DE" sz="2400" b="1" dirty="0">
                <a:solidFill>
                  <a:schemeClr val="bg1"/>
                </a:solidFill>
                <a:latin typeface="Calibri" panose="020F0502020204030204" pitchFamily="34" charset="0"/>
                <a:cs typeface="Calibri" panose="020F0502020204030204" pitchFamily="34" charset="0"/>
              </a:rPr>
              <a:t>ADOS (Kinderinterview) </a:t>
            </a:r>
            <a:r>
              <a:rPr lang="de-DE" sz="2400" dirty="0">
                <a:solidFill>
                  <a:schemeClr val="bg1"/>
                </a:solidFill>
                <a:latin typeface="Calibri" panose="020F0502020204030204" pitchFamily="34" charset="0"/>
                <a:cs typeface="Calibri" panose="020F0502020204030204" pitchFamily="34" charset="0"/>
              </a:rPr>
              <a:t>sind die diagnostischen Werte </a:t>
            </a:r>
            <a:r>
              <a:rPr lang="de-DE" sz="2400" b="1" dirty="0">
                <a:solidFill>
                  <a:schemeClr val="bg1"/>
                </a:solidFill>
                <a:latin typeface="Calibri" panose="020F0502020204030204" pitchFamily="34" charset="0"/>
                <a:cs typeface="Calibri" panose="020F0502020204030204" pitchFamily="34" charset="0"/>
              </a:rPr>
              <a:t>unauffällig</a:t>
            </a:r>
            <a:r>
              <a:rPr lang="de-DE" sz="2400" dirty="0">
                <a:solidFill>
                  <a:schemeClr val="bg1"/>
                </a:solidFill>
                <a:latin typeface="Calibri" panose="020F0502020204030204" pitchFamily="34" charset="0"/>
                <a:cs typeface="Calibri" panose="020F0502020204030204" pitchFamily="34" charset="0"/>
              </a:rPr>
              <a:t> (</a:t>
            </a:r>
            <a:r>
              <a:rPr lang="de-DE" sz="2400" b="1" dirty="0">
                <a:solidFill>
                  <a:schemeClr val="bg1"/>
                </a:solidFill>
                <a:latin typeface="Calibri" panose="020F0502020204030204" pitchFamily="34" charset="0"/>
                <a:cs typeface="Calibri" panose="020F0502020204030204" pitchFamily="34" charset="0"/>
              </a:rPr>
              <a:t>im Verlauf</a:t>
            </a:r>
            <a:r>
              <a:rPr lang="de-DE" sz="2400" dirty="0">
                <a:solidFill>
                  <a:schemeClr val="bg1"/>
                </a:solidFill>
                <a:latin typeface="Calibri" panose="020F0502020204030204" pitchFamily="34" charset="0"/>
                <a:cs typeface="Calibri" panose="020F0502020204030204" pitchFamily="34" charset="0"/>
              </a:rPr>
              <a:t>).</a:t>
            </a:r>
          </a:p>
          <a:p>
            <a:r>
              <a:rPr lang="de-DE" sz="2400" u="sng" dirty="0">
                <a:solidFill>
                  <a:schemeClr val="bg1"/>
                </a:solidFill>
                <a:latin typeface="Calibri" panose="020F0502020204030204" pitchFamily="34" charset="0"/>
                <a:cs typeface="Calibri" panose="020F0502020204030204" pitchFamily="34" charset="0"/>
              </a:rPr>
              <a:t>Diagnostische Einschätzung:</a:t>
            </a:r>
            <a:r>
              <a:rPr lang="de-DE" sz="2400" dirty="0">
                <a:solidFill>
                  <a:schemeClr val="bg1"/>
                </a:solidFill>
                <a:latin typeface="Calibri" panose="020F0502020204030204" pitchFamily="34" charset="0"/>
                <a:cs typeface="Calibri" panose="020F0502020204030204" pitchFamily="34" charset="0"/>
              </a:rPr>
              <a:t> durchschnittsbegabt, etwas zu impulsiv in Konzentrationsanforderungen. </a:t>
            </a:r>
            <a:r>
              <a:rPr lang="de-DE" sz="2400" b="1" dirty="0">
                <a:solidFill>
                  <a:schemeClr val="bg1"/>
                </a:solidFill>
                <a:latin typeface="Calibri" panose="020F0502020204030204" pitchFamily="34" charset="0"/>
                <a:cs typeface="Calibri" panose="020F0502020204030204" pitchFamily="34" charset="0"/>
              </a:rPr>
              <a:t>Restreflexe haben zum Eindruck und zur Vordiagnose eines Asperger – Syndroms beigetragen</a:t>
            </a:r>
            <a:r>
              <a:rPr lang="de-DE" sz="2400" dirty="0">
                <a:solidFill>
                  <a:schemeClr val="bg1"/>
                </a:solidFill>
                <a:latin typeface="Calibri" panose="020F0502020204030204" pitchFamily="34" charset="0"/>
                <a:cs typeface="Calibri" panose="020F0502020204030204" pitchFamily="34" charset="0"/>
              </a:rPr>
              <a:t>.</a:t>
            </a:r>
          </a:p>
          <a:p>
            <a:endParaRPr lang="de-DE" dirty="0"/>
          </a:p>
        </p:txBody>
      </p:sp>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88435" y="5406016"/>
            <a:ext cx="4503565" cy="1451984"/>
          </a:xfrm>
          <a:prstGeom prst="rect">
            <a:avLst/>
          </a:prstGeom>
          <a:solidFill>
            <a:schemeClr val="accent1">
              <a:lumMod val="40000"/>
              <a:lumOff val="60000"/>
            </a:schemeClr>
          </a:solidFill>
        </p:spPr>
      </p:pic>
    </p:spTree>
    <p:extLst>
      <p:ext uri="{BB962C8B-B14F-4D97-AF65-F5344CB8AC3E}">
        <p14:creationId xmlns:p14="http://schemas.microsoft.com/office/powerpoint/2010/main" val="28558140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 name="Inhaltsplatzhalter 3">
            <a:extLst>
              <a:ext uri="{FF2B5EF4-FFF2-40B4-BE49-F238E27FC236}">
                <a16:creationId xmlns:a16="http://schemas.microsoft.com/office/drawing/2014/main" id="{EC6EE980-B04B-44AF-B732-0BDEF0521F88}"/>
              </a:ext>
            </a:extLst>
          </p:cNvPr>
          <p:cNvSpPr>
            <a:spLocks noGrp="1"/>
          </p:cNvSpPr>
          <p:nvPr>
            <p:ph idx="1"/>
          </p:nvPr>
        </p:nvSpPr>
        <p:spPr>
          <a:xfrm>
            <a:off x="719667" y="294468"/>
            <a:ext cx="10845800" cy="5548393"/>
          </a:xfrm>
        </p:spPr>
        <p:txBody>
          <a:bodyPr>
            <a:normAutofit/>
          </a:bodyPr>
          <a:lstStyle/>
          <a:p>
            <a:r>
              <a:rPr lang="de-DE" sz="2400" u="sng" dirty="0">
                <a:solidFill>
                  <a:schemeClr val="bg1"/>
                </a:solidFill>
                <a:latin typeface="Calibri" panose="020F0502020204030204" pitchFamily="34" charset="0"/>
                <a:cs typeface="Calibri" panose="020F0502020204030204" pitchFamily="34" charset="0"/>
              </a:rPr>
              <a:t>Therapie und Verlauf:</a:t>
            </a:r>
            <a:r>
              <a:rPr lang="de-DE" sz="2400" dirty="0">
                <a:solidFill>
                  <a:schemeClr val="bg1"/>
                </a:solidFill>
                <a:latin typeface="Calibri" panose="020F0502020204030204" pitchFamily="34" charset="0"/>
                <a:cs typeface="Calibri" panose="020F0502020204030204" pitchFamily="34" charset="0"/>
              </a:rPr>
              <a:t> innerhalb eines Jahres konnte unter Kombination von </a:t>
            </a:r>
            <a:r>
              <a:rPr lang="de-DE" sz="2400" b="1" dirty="0">
                <a:solidFill>
                  <a:schemeClr val="bg1"/>
                </a:solidFill>
                <a:latin typeface="Calibri" panose="020F0502020204030204" pitchFamily="34" charset="0"/>
                <a:cs typeface="Calibri" panose="020F0502020204030204" pitchFamily="34" charset="0"/>
              </a:rPr>
              <a:t>Reflexbehandlung</a:t>
            </a:r>
            <a:r>
              <a:rPr lang="de-DE" sz="2400" dirty="0">
                <a:solidFill>
                  <a:schemeClr val="bg1"/>
                </a:solidFill>
                <a:latin typeface="Calibri" panose="020F0502020204030204" pitchFamily="34" charset="0"/>
                <a:cs typeface="Calibri" panose="020F0502020204030204" pitchFamily="34" charset="0"/>
              </a:rPr>
              <a:t> und niedrig dosiertem </a:t>
            </a:r>
            <a:r>
              <a:rPr lang="de-DE" sz="2400" b="1" dirty="0">
                <a:solidFill>
                  <a:schemeClr val="bg1"/>
                </a:solidFill>
                <a:latin typeface="Calibri" panose="020F0502020204030204" pitchFamily="34" charset="0"/>
                <a:cs typeface="Calibri" panose="020F0502020204030204" pitchFamily="34" charset="0"/>
              </a:rPr>
              <a:t>Imipraminhydrochlorid </a:t>
            </a:r>
            <a:r>
              <a:rPr lang="de-DE" sz="2400" dirty="0">
                <a:solidFill>
                  <a:schemeClr val="bg1"/>
                </a:solidFill>
                <a:latin typeface="Calibri" panose="020F0502020204030204" pitchFamily="34" charset="0"/>
                <a:cs typeface="Calibri" panose="020F0502020204030204" pitchFamily="34" charset="0"/>
              </a:rPr>
              <a:t>eine deutlich bessere emotionale Befindlichkeit, das Sistieren des Einnässens und ein </a:t>
            </a:r>
            <a:r>
              <a:rPr lang="de-DE" sz="2400" b="1" dirty="0">
                <a:solidFill>
                  <a:schemeClr val="bg1"/>
                </a:solidFill>
                <a:latin typeface="Calibri" panose="020F0502020204030204" pitchFamily="34" charset="0"/>
                <a:cs typeface="Calibri" panose="020F0502020204030204" pitchFamily="34" charset="0"/>
              </a:rPr>
              <a:t>Rückgang der autistischen Verhaltensweisen</a:t>
            </a:r>
            <a:r>
              <a:rPr lang="de-DE" sz="2400" dirty="0">
                <a:solidFill>
                  <a:schemeClr val="bg1"/>
                </a:solidFill>
                <a:latin typeface="Calibri" panose="020F0502020204030204" pitchFamily="34" charset="0"/>
                <a:cs typeface="Calibri" panose="020F0502020204030204" pitchFamily="34" charset="0"/>
              </a:rPr>
              <a:t> erreicht werden, so dass letztendlich eine Autismusspektrumstörung nicht mehr diagnostiziert werden konnte. Für die Konzentration musste später noch auf Stimulanzien eingestellt werden, die Konzentrationsbehandlung wird noch fortgeführt, die körperliche und emotionale Behandlung ist abgeschlossen. </a:t>
            </a:r>
          </a:p>
          <a:p>
            <a:r>
              <a:rPr lang="de-DE" sz="2400" u="sng" dirty="0">
                <a:solidFill>
                  <a:schemeClr val="bg1"/>
                </a:solidFill>
                <a:latin typeface="Calibri" panose="020F0502020204030204" pitchFamily="34" charset="0"/>
                <a:cs typeface="Calibri" panose="020F0502020204030204" pitchFamily="34" charset="0"/>
              </a:rPr>
              <a:t>Fazit:</a:t>
            </a:r>
            <a:r>
              <a:rPr lang="de-DE" sz="2400" dirty="0">
                <a:solidFill>
                  <a:schemeClr val="bg1"/>
                </a:solidFill>
                <a:latin typeface="Calibri" panose="020F0502020204030204" pitchFamily="34" charset="0"/>
                <a:cs typeface="Calibri" panose="020F0502020204030204" pitchFamily="34" charset="0"/>
              </a:rPr>
              <a:t> Durch Einbeziehung der Reflexbehandlung in ein komplexes Behandlungsprogramm konnte erreicht werden, dass </a:t>
            </a:r>
            <a:r>
              <a:rPr lang="de-DE" sz="2400" b="1" dirty="0">
                <a:solidFill>
                  <a:schemeClr val="bg1"/>
                </a:solidFill>
                <a:latin typeface="Calibri" panose="020F0502020204030204" pitchFamily="34" charset="0"/>
                <a:cs typeface="Calibri" panose="020F0502020204030204" pitchFamily="34" charset="0"/>
              </a:rPr>
              <a:t>keine weitere Autismus – Karriere</a:t>
            </a:r>
            <a:r>
              <a:rPr lang="de-DE" sz="2400" dirty="0">
                <a:solidFill>
                  <a:schemeClr val="bg1"/>
                </a:solidFill>
                <a:latin typeface="Calibri" panose="020F0502020204030204" pitchFamily="34" charset="0"/>
                <a:cs typeface="Calibri" panose="020F0502020204030204" pitchFamily="34" charset="0"/>
              </a:rPr>
              <a:t> beschritten werden muss, auf die das Kind seit 4 Jahren festgelegt war. </a:t>
            </a:r>
          </a:p>
          <a:p>
            <a:endParaRPr lang="de-DE" dirty="0"/>
          </a:p>
        </p:txBody>
      </p:sp>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88435" y="5406016"/>
            <a:ext cx="4503565" cy="1451984"/>
          </a:xfrm>
          <a:prstGeom prst="rect">
            <a:avLst/>
          </a:prstGeom>
          <a:solidFill>
            <a:schemeClr val="accent1">
              <a:lumMod val="40000"/>
              <a:lumOff val="60000"/>
            </a:schemeClr>
          </a:solidFill>
        </p:spPr>
      </p:pic>
    </p:spTree>
    <p:extLst>
      <p:ext uri="{BB962C8B-B14F-4D97-AF65-F5344CB8AC3E}">
        <p14:creationId xmlns:p14="http://schemas.microsoft.com/office/powerpoint/2010/main" val="30581827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 name="Inhaltsplatzhalter 3">
            <a:extLst>
              <a:ext uri="{FF2B5EF4-FFF2-40B4-BE49-F238E27FC236}">
                <a16:creationId xmlns:a16="http://schemas.microsoft.com/office/drawing/2014/main" id="{EC6EE980-B04B-44AF-B732-0BDEF0521F88}"/>
              </a:ext>
            </a:extLst>
          </p:cNvPr>
          <p:cNvSpPr>
            <a:spLocks noGrp="1"/>
          </p:cNvSpPr>
          <p:nvPr>
            <p:ph idx="1"/>
          </p:nvPr>
        </p:nvSpPr>
        <p:spPr>
          <a:xfrm>
            <a:off x="880333" y="1274735"/>
            <a:ext cx="10845800" cy="4308529"/>
          </a:xfrm>
        </p:spPr>
        <p:txBody>
          <a:bodyPr>
            <a:normAutofit/>
          </a:bodyPr>
          <a:lstStyle/>
          <a:p>
            <a:r>
              <a:rPr lang="de-DE" sz="3200" dirty="0">
                <a:solidFill>
                  <a:schemeClr val="bg1"/>
                </a:solidFill>
                <a:latin typeface="Calibri" panose="020F0502020204030204" pitchFamily="34" charset="0"/>
                <a:cs typeface="Calibri" panose="020F0502020204030204" pitchFamily="34" charset="0"/>
              </a:rPr>
              <a:t>Diese Fälle zeigen beispielhaft, dass unter Berücksichtigung der frühkindlichen Reflexe, um deren Grunduntersuchung ich Kolleginnen und Kollegen dringend bitte, </a:t>
            </a:r>
            <a:r>
              <a:rPr lang="de-DE" sz="3200" b="1" dirty="0">
                <a:solidFill>
                  <a:schemeClr val="bg1"/>
                </a:solidFill>
                <a:latin typeface="Calibri" panose="020F0502020204030204" pitchFamily="34" charset="0"/>
                <a:cs typeface="Calibri" panose="020F0502020204030204" pitchFamily="34" charset="0"/>
              </a:rPr>
              <a:t>ganzheitliche Behandlungen</a:t>
            </a:r>
            <a:r>
              <a:rPr lang="de-DE" sz="3200" dirty="0">
                <a:solidFill>
                  <a:schemeClr val="bg1"/>
                </a:solidFill>
                <a:latin typeface="Calibri" panose="020F0502020204030204" pitchFamily="34" charset="0"/>
                <a:cs typeface="Calibri" panose="020F0502020204030204" pitchFamily="34" charset="0"/>
              </a:rPr>
              <a:t> in die Wege geleitet werden können, die eine deutlich </a:t>
            </a:r>
            <a:r>
              <a:rPr lang="de-DE" sz="3200" b="1" dirty="0">
                <a:solidFill>
                  <a:schemeClr val="bg1"/>
                </a:solidFill>
                <a:latin typeface="Calibri" panose="020F0502020204030204" pitchFamily="34" charset="0"/>
                <a:cs typeface="Calibri" panose="020F0502020204030204" pitchFamily="34" charset="0"/>
              </a:rPr>
              <a:t>bessere Prognose </a:t>
            </a:r>
            <a:r>
              <a:rPr lang="de-DE" sz="3200" dirty="0">
                <a:solidFill>
                  <a:schemeClr val="bg1"/>
                </a:solidFill>
                <a:latin typeface="Calibri" panose="020F0502020204030204" pitchFamily="34" charset="0"/>
                <a:cs typeface="Calibri" panose="020F0502020204030204" pitchFamily="34" charset="0"/>
              </a:rPr>
              <a:t>für gängige Störungsbilder in der Kinder- und Jugendpsychiatrie darstellen.</a:t>
            </a:r>
          </a:p>
        </p:txBody>
      </p:sp>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88435" y="5406016"/>
            <a:ext cx="4503565" cy="1451984"/>
          </a:xfrm>
          <a:prstGeom prst="rect">
            <a:avLst/>
          </a:prstGeom>
          <a:solidFill>
            <a:schemeClr val="accent1">
              <a:lumMod val="40000"/>
              <a:lumOff val="60000"/>
            </a:schemeClr>
          </a:solidFill>
        </p:spPr>
      </p:pic>
    </p:spTree>
    <p:extLst>
      <p:ext uri="{BB962C8B-B14F-4D97-AF65-F5344CB8AC3E}">
        <p14:creationId xmlns:p14="http://schemas.microsoft.com/office/powerpoint/2010/main" val="34447516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73545" y="406400"/>
            <a:ext cx="10515600" cy="5523345"/>
          </a:xfrm>
        </p:spPr>
        <p:txBody>
          <a:bodyPr>
            <a:normAutofit fontScale="90000"/>
          </a:bodyPr>
          <a:lstStyle/>
          <a:p>
            <a:r>
              <a:rPr lang="de-DE" sz="2200" b="1" dirty="0">
                <a:latin typeface="+mn-lt"/>
              </a:rPr>
              <a:t>Literaturliste </a:t>
            </a:r>
            <a:br>
              <a:rPr lang="de-DE" sz="2200" b="1" dirty="0"/>
            </a:br>
            <a:br>
              <a:rPr lang="de-DE" sz="2200" b="1" dirty="0"/>
            </a:br>
            <a:r>
              <a:rPr lang="de-DE" sz="2000" b="1" dirty="0">
                <a:latin typeface="+mn-lt"/>
              </a:rPr>
              <a:t>Sally Goddard Blythe: </a:t>
            </a:r>
            <a:r>
              <a:rPr lang="de-DE" sz="2000" dirty="0">
                <a:latin typeface="+mn-lt"/>
              </a:rPr>
              <a:t>Greifen und </a:t>
            </a:r>
            <a:r>
              <a:rPr lang="de-DE" sz="2000" dirty="0" err="1">
                <a:latin typeface="+mn-lt"/>
              </a:rPr>
              <a:t>BeGreifen</a:t>
            </a:r>
            <a:r>
              <a:rPr lang="de-DE" sz="2000" dirty="0">
                <a:latin typeface="+mn-lt"/>
              </a:rPr>
              <a:t>. Wie Lern- und Verhaltensstörungen mit frühkindlichen Reflexen zusammenhängen; 6. aktualisierte und erweiterte Neuauflage. VAK Verlag, Freiburg 2005.</a:t>
            </a:r>
            <a:br>
              <a:rPr lang="de-DE" sz="2000" dirty="0">
                <a:latin typeface="+mn-lt"/>
              </a:rPr>
            </a:br>
            <a:br>
              <a:rPr lang="de-DE" sz="2000" dirty="0">
                <a:latin typeface="+mn-lt"/>
              </a:rPr>
            </a:br>
            <a:r>
              <a:rPr lang="de-DE" sz="2000" b="1" dirty="0">
                <a:latin typeface="+mn-lt"/>
              </a:rPr>
              <a:t>Sally Goddard </a:t>
            </a:r>
            <a:r>
              <a:rPr lang="de-DE" sz="2000" b="1" dirty="0" err="1">
                <a:latin typeface="+mn-lt"/>
              </a:rPr>
              <a:t>Blythe</a:t>
            </a:r>
            <a:r>
              <a:rPr lang="de-DE" sz="2000" b="1" dirty="0">
                <a:latin typeface="+mn-lt"/>
              </a:rPr>
              <a:t>: </a:t>
            </a:r>
            <a:r>
              <a:rPr lang="de-DE" sz="2000" dirty="0">
                <a:latin typeface="+mn-lt"/>
              </a:rPr>
              <a:t>Warum Ihr Kind Bewegung braucht; VAK Verlag Freiburg 2005.</a:t>
            </a:r>
            <a:br>
              <a:rPr lang="de-DE" sz="2000" dirty="0">
                <a:latin typeface="+mn-lt"/>
              </a:rPr>
            </a:br>
            <a:r>
              <a:rPr lang="de-DE" sz="2000" dirty="0">
                <a:latin typeface="+mn-lt"/>
              </a:rPr>
              <a:t> </a:t>
            </a:r>
            <a:br>
              <a:rPr lang="de-DE" sz="2000" dirty="0">
                <a:latin typeface="+mn-lt"/>
              </a:rPr>
            </a:br>
            <a:r>
              <a:rPr lang="de-DE" sz="2000" b="1" dirty="0">
                <a:latin typeface="+mn-lt"/>
              </a:rPr>
              <a:t>Dorothea Beigel: </a:t>
            </a:r>
            <a:r>
              <a:rPr lang="de-DE" sz="2000" dirty="0">
                <a:latin typeface="+mn-lt"/>
              </a:rPr>
              <a:t>Flügel und Wurzeln. Persistierende Restreaktionen frühkindlicher Reflexe und ihre Auswirkungen auf Lernen und Verhalten; Verlag modernes lernen, Dortmund 2003.</a:t>
            </a:r>
            <a:br>
              <a:rPr lang="de-DE" sz="2000" dirty="0">
                <a:latin typeface="+mn-lt"/>
              </a:rPr>
            </a:br>
            <a:r>
              <a:rPr lang="de-DE" sz="2000" dirty="0">
                <a:latin typeface="+mn-lt"/>
              </a:rPr>
              <a:t> </a:t>
            </a:r>
            <a:br>
              <a:rPr lang="de-DE" sz="2000" dirty="0">
                <a:latin typeface="+mn-lt"/>
              </a:rPr>
            </a:br>
            <a:r>
              <a:rPr lang="de-DE" sz="2000" b="1" dirty="0" err="1">
                <a:latin typeface="+mn-lt"/>
              </a:rPr>
              <a:t>Thake</a:t>
            </a:r>
            <a:r>
              <a:rPr lang="de-DE" sz="2000" b="1" dirty="0">
                <a:latin typeface="+mn-lt"/>
              </a:rPr>
              <a:t> Hansen-Lauff: </a:t>
            </a:r>
            <a:r>
              <a:rPr lang="de-DE" sz="2000" dirty="0">
                <a:latin typeface="+mn-lt"/>
              </a:rPr>
              <a:t>Neurophysiologische Entwicklungsförderung - NDT/INPP®: vorübergehende Modeerscheinung oder ernstzunehmende Ergänzung bestehender Therapieangebote?</a:t>
            </a:r>
            <a:br>
              <a:rPr lang="de-DE" sz="2000" dirty="0">
                <a:latin typeface="+mn-lt"/>
              </a:rPr>
            </a:br>
            <a:r>
              <a:rPr lang="de-DE" sz="2000" dirty="0">
                <a:latin typeface="+mn-lt"/>
              </a:rPr>
              <a:t>In: </a:t>
            </a:r>
            <a:r>
              <a:rPr lang="de-DE" sz="2000" dirty="0" err="1">
                <a:latin typeface="+mn-lt"/>
              </a:rPr>
              <a:t>praxis</a:t>
            </a:r>
            <a:r>
              <a:rPr lang="de-DE" sz="2000" dirty="0">
                <a:latin typeface="+mn-lt"/>
              </a:rPr>
              <a:t> </a:t>
            </a:r>
            <a:r>
              <a:rPr lang="de-DE" sz="2000" dirty="0" err="1">
                <a:latin typeface="+mn-lt"/>
              </a:rPr>
              <a:t>ergotherapie</a:t>
            </a:r>
            <a:r>
              <a:rPr lang="de-DE" sz="2000" dirty="0">
                <a:latin typeface="+mn-lt"/>
              </a:rPr>
              <a:t>, Heft 4, August 2004, S. 202-208.</a:t>
            </a:r>
            <a:br>
              <a:rPr lang="de-DE" sz="2000" dirty="0">
                <a:latin typeface="+mn-lt"/>
              </a:rPr>
            </a:br>
            <a:r>
              <a:rPr lang="de-DE" sz="2000" dirty="0">
                <a:latin typeface="+mn-lt"/>
              </a:rPr>
              <a:t> </a:t>
            </a:r>
            <a:br>
              <a:rPr lang="de-DE" sz="2000" dirty="0">
                <a:latin typeface="+mn-lt"/>
              </a:rPr>
            </a:br>
            <a:r>
              <a:rPr lang="de-DE" sz="2000" b="1" dirty="0" err="1">
                <a:latin typeface="+mn-lt"/>
              </a:rPr>
              <a:t>Thake</a:t>
            </a:r>
            <a:r>
              <a:rPr lang="de-DE" sz="2000" b="1" dirty="0">
                <a:latin typeface="+mn-lt"/>
              </a:rPr>
              <a:t> Hansen-Lauff: </a:t>
            </a:r>
            <a:r>
              <a:rPr lang="de-DE" sz="2000" dirty="0">
                <a:latin typeface="+mn-lt"/>
              </a:rPr>
              <a:t>(Wunsch)Kaiserschnittkinder</a:t>
            </a:r>
            <a:br>
              <a:rPr lang="de-DE" sz="2000" dirty="0">
                <a:latin typeface="+mn-lt"/>
              </a:rPr>
            </a:br>
            <a:r>
              <a:rPr lang="de-DE" sz="2000" dirty="0">
                <a:latin typeface="+mn-lt"/>
              </a:rPr>
              <a:t>In: Deutsche Hebammenzeitschrift 4/2005, S.51-56.</a:t>
            </a:r>
            <a:br>
              <a:rPr lang="de-DE" sz="2000" dirty="0">
                <a:latin typeface="+mn-lt"/>
              </a:rPr>
            </a:br>
            <a:r>
              <a:rPr lang="de-DE" sz="2000" dirty="0">
                <a:latin typeface="+mn-lt"/>
              </a:rPr>
              <a:t> </a:t>
            </a:r>
            <a:br>
              <a:rPr lang="de-DE" sz="2000" dirty="0">
                <a:latin typeface="+mn-lt"/>
              </a:rPr>
            </a:br>
            <a:r>
              <a:rPr lang="de-DE" sz="2000" b="1" dirty="0">
                <a:latin typeface="+mn-lt"/>
              </a:rPr>
              <a:t>Lise Eliot: </a:t>
            </a:r>
            <a:r>
              <a:rPr lang="de-DE" sz="2000" dirty="0">
                <a:latin typeface="+mn-lt"/>
              </a:rPr>
              <a:t>Was geht da drinnen vor? Die Gehirnentwicklung in den ersten fünf Lebensjahren</a:t>
            </a:r>
            <a:br>
              <a:rPr lang="de-DE" sz="2000" dirty="0">
                <a:latin typeface="+mn-lt"/>
              </a:rPr>
            </a:br>
            <a:r>
              <a:rPr lang="de-DE" sz="2000" dirty="0">
                <a:latin typeface="+mn-lt"/>
              </a:rPr>
              <a:t>Berlin Verlag, Berlin 2001.</a:t>
            </a:r>
            <a:br>
              <a:rPr lang="de-DE" sz="2000" dirty="0">
                <a:latin typeface="+mn-lt"/>
              </a:rPr>
            </a:br>
            <a:br>
              <a:rPr lang="de-DE" sz="2000" dirty="0">
                <a:latin typeface="+mn-lt"/>
              </a:rPr>
            </a:br>
            <a:r>
              <a:rPr lang="de-DE" sz="2000" b="1" dirty="0">
                <a:latin typeface="+mn-lt"/>
              </a:rPr>
              <a:t>http://www.doccheck.com/de/document/3256-fruehkindliche-reflexe</a:t>
            </a:r>
            <a:br>
              <a:rPr lang="de-DE" sz="2000" dirty="0">
                <a:latin typeface="+mn-lt"/>
              </a:rPr>
            </a:br>
            <a:endParaRPr lang="de-DE" sz="2000" dirty="0">
              <a:latin typeface="+mn-lt"/>
            </a:endParaRPr>
          </a:p>
        </p:txBody>
      </p:sp>
      <p:pic>
        <p:nvPicPr>
          <p:cNvPr id="4" name="Inhaltsplatzhalt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509764" y="5708073"/>
            <a:ext cx="3568398" cy="1149927"/>
          </a:xfrm>
          <a:prstGeom prst="rect">
            <a:avLst/>
          </a:prstGeom>
          <a:solidFill>
            <a:schemeClr val="accent1">
              <a:lumMod val="40000"/>
              <a:lumOff val="60000"/>
            </a:schemeClr>
          </a:solidFill>
        </p:spPr>
      </p:pic>
    </p:spTree>
    <p:extLst>
      <p:ext uri="{BB962C8B-B14F-4D97-AF65-F5344CB8AC3E}">
        <p14:creationId xmlns:p14="http://schemas.microsoft.com/office/powerpoint/2010/main" val="5961359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65909" y="108488"/>
            <a:ext cx="10515600" cy="5821257"/>
          </a:xfrm>
        </p:spPr>
        <p:txBody>
          <a:bodyPr>
            <a:normAutofit/>
          </a:bodyPr>
          <a:lstStyle/>
          <a:p>
            <a:r>
              <a:rPr lang="de-DE" sz="1800" b="1" dirty="0">
                <a:latin typeface="+mn-lt"/>
              </a:rPr>
              <a:t>Hüther, Gerald; Krens, Inge:</a:t>
            </a:r>
            <a:r>
              <a:rPr lang="de-DE" sz="1800" dirty="0">
                <a:latin typeface="+mn-lt"/>
              </a:rPr>
              <a:t> Das Geheimnis der ersten neun Monate; Weinheim und </a:t>
            </a:r>
            <a:br>
              <a:rPr lang="de-DE" sz="1800" dirty="0">
                <a:latin typeface="+mn-lt"/>
              </a:rPr>
            </a:br>
            <a:r>
              <a:rPr lang="de-DE" sz="1800" dirty="0">
                <a:latin typeface="+mn-lt"/>
              </a:rPr>
              <a:t>Basel: Beltz, 2009</a:t>
            </a:r>
            <a:br>
              <a:rPr lang="de-DE" sz="1800" dirty="0">
                <a:latin typeface="+mn-lt"/>
              </a:rPr>
            </a:br>
            <a:r>
              <a:rPr lang="de-DE" sz="1800" dirty="0">
                <a:latin typeface="+mn-lt"/>
              </a:rPr>
              <a:t> </a:t>
            </a:r>
            <a:br>
              <a:rPr lang="de-DE" sz="1800" dirty="0">
                <a:latin typeface="+mn-lt"/>
              </a:rPr>
            </a:br>
            <a:r>
              <a:rPr lang="de-DE" sz="1800" b="1" dirty="0">
                <a:latin typeface="+mn-lt"/>
              </a:rPr>
              <a:t>Kandel, Eric R.; Schwartz, James H.; </a:t>
            </a:r>
            <a:r>
              <a:rPr lang="de-DE" sz="1800" dirty="0" err="1">
                <a:latin typeface="+mn-lt"/>
              </a:rPr>
              <a:t>Jessell</a:t>
            </a:r>
            <a:r>
              <a:rPr lang="de-DE" sz="1800" dirty="0">
                <a:latin typeface="+mn-lt"/>
              </a:rPr>
              <a:t>, Thomas M.:</a:t>
            </a:r>
            <a:br>
              <a:rPr lang="de-DE" sz="1800" dirty="0">
                <a:latin typeface="+mn-lt"/>
              </a:rPr>
            </a:br>
            <a:r>
              <a:rPr lang="de-DE" sz="1800" dirty="0" err="1">
                <a:latin typeface="+mn-lt"/>
              </a:rPr>
              <a:t>Principles</a:t>
            </a:r>
            <a:r>
              <a:rPr lang="de-DE" sz="1800" dirty="0">
                <a:latin typeface="+mn-lt"/>
              </a:rPr>
              <a:t> Of </a:t>
            </a:r>
            <a:r>
              <a:rPr lang="de-DE" sz="1800" dirty="0" err="1">
                <a:latin typeface="+mn-lt"/>
              </a:rPr>
              <a:t>Neural</a:t>
            </a:r>
            <a:r>
              <a:rPr lang="de-DE" sz="1800" dirty="0">
                <a:latin typeface="+mn-lt"/>
              </a:rPr>
              <a:t> Science. Connecticut: Appleton &amp; Lange, Simon &amp; Schuster Business </a:t>
            </a:r>
            <a:r>
              <a:rPr lang="de-DE" sz="1800" dirty="0" err="1">
                <a:latin typeface="+mn-lt"/>
              </a:rPr>
              <a:t>and</a:t>
            </a:r>
            <a:r>
              <a:rPr lang="de-DE" sz="1800" dirty="0">
                <a:latin typeface="+mn-lt"/>
              </a:rPr>
              <a:t> Professional Group, 1991</a:t>
            </a:r>
            <a:br>
              <a:rPr lang="de-DE" sz="1800" dirty="0">
                <a:latin typeface="+mn-lt"/>
              </a:rPr>
            </a:br>
            <a:br>
              <a:rPr lang="de-DE" sz="1800" dirty="0">
                <a:latin typeface="+mn-lt"/>
              </a:rPr>
            </a:br>
            <a:r>
              <a:rPr lang="de-DE" sz="1800" b="1" dirty="0" err="1">
                <a:latin typeface="+mn-lt"/>
              </a:rPr>
              <a:t>O’Dell</a:t>
            </a:r>
            <a:r>
              <a:rPr lang="de-DE" sz="1800" b="1" dirty="0">
                <a:latin typeface="+mn-lt"/>
              </a:rPr>
              <a:t>, N; Cook, P.: </a:t>
            </a:r>
            <a:r>
              <a:rPr lang="de-DE" sz="1800" dirty="0" err="1">
                <a:latin typeface="+mn-lt"/>
              </a:rPr>
              <a:t>Stopping</a:t>
            </a:r>
            <a:r>
              <a:rPr lang="de-DE" sz="1800" dirty="0">
                <a:latin typeface="+mn-lt"/>
              </a:rPr>
              <a:t> </a:t>
            </a:r>
            <a:r>
              <a:rPr lang="de-DE" sz="1800" dirty="0" err="1">
                <a:latin typeface="+mn-lt"/>
              </a:rPr>
              <a:t>hyperactivity</a:t>
            </a:r>
            <a:r>
              <a:rPr lang="de-DE" sz="1800" dirty="0">
                <a:latin typeface="+mn-lt"/>
              </a:rPr>
              <a:t> –a </a:t>
            </a:r>
            <a:r>
              <a:rPr lang="de-DE" sz="1800" dirty="0" err="1">
                <a:latin typeface="+mn-lt"/>
              </a:rPr>
              <a:t>new</a:t>
            </a:r>
            <a:r>
              <a:rPr lang="de-DE" sz="1800" dirty="0">
                <a:latin typeface="+mn-lt"/>
              </a:rPr>
              <a:t> </a:t>
            </a:r>
            <a:r>
              <a:rPr lang="de-DE" sz="1800" dirty="0" err="1">
                <a:latin typeface="+mn-lt"/>
              </a:rPr>
              <a:t>solution</a:t>
            </a:r>
            <a:r>
              <a:rPr lang="de-DE" sz="1800" dirty="0">
                <a:latin typeface="+mn-lt"/>
              </a:rPr>
              <a:t>. New York: Avery </a:t>
            </a:r>
            <a:r>
              <a:rPr lang="de-DE" sz="1800" dirty="0" err="1">
                <a:latin typeface="+mn-lt"/>
              </a:rPr>
              <a:t>Puplishing</a:t>
            </a:r>
            <a:r>
              <a:rPr lang="de-DE" sz="1800" dirty="0">
                <a:latin typeface="+mn-lt"/>
              </a:rPr>
              <a:t> </a:t>
            </a:r>
            <a:br>
              <a:rPr lang="de-DE" sz="1800" dirty="0">
                <a:latin typeface="+mn-lt"/>
              </a:rPr>
            </a:br>
            <a:r>
              <a:rPr lang="de-DE" sz="1800" dirty="0">
                <a:latin typeface="+mn-lt"/>
              </a:rPr>
              <a:t>Group, 1996</a:t>
            </a:r>
            <a:br>
              <a:rPr lang="de-DE" sz="1800" dirty="0">
                <a:latin typeface="+mn-lt"/>
              </a:rPr>
            </a:br>
            <a:br>
              <a:rPr lang="de-DE" sz="1800" dirty="0">
                <a:latin typeface="+mn-lt"/>
              </a:rPr>
            </a:br>
            <a:r>
              <a:rPr lang="de-DE" sz="1800" b="1" dirty="0">
                <a:latin typeface="+mn-lt"/>
              </a:rPr>
              <a:t>Peters, Annegret: </a:t>
            </a:r>
            <a:r>
              <a:rPr lang="de-DE" sz="1800" dirty="0">
                <a:latin typeface="+mn-lt"/>
              </a:rPr>
              <a:t>Bewegungsanalysen und Bewegungstherapie im Säuglings-</a:t>
            </a:r>
            <a:br>
              <a:rPr lang="de-DE" sz="1800" dirty="0">
                <a:latin typeface="+mn-lt"/>
              </a:rPr>
            </a:br>
            <a:r>
              <a:rPr lang="de-DE" sz="1800" dirty="0">
                <a:latin typeface="+mn-lt"/>
              </a:rPr>
              <a:t>und Kleinkindalter. Stuttgart: Fischer, 1982</a:t>
            </a:r>
            <a:br>
              <a:rPr lang="de-DE" sz="1800" dirty="0">
                <a:latin typeface="+mn-lt"/>
              </a:rPr>
            </a:br>
            <a:endParaRPr lang="de-DE" sz="1800" dirty="0">
              <a:latin typeface="+mn-lt"/>
            </a:endParaRPr>
          </a:p>
        </p:txBody>
      </p:sp>
      <p:pic>
        <p:nvPicPr>
          <p:cNvPr id="4" name="Inhaltsplatzhalt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509764" y="5708073"/>
            <a:ext cx="3568398" cy="1149927"/>
          </a:xfrm>
          <a:prstGeom prst="rect">
            <a:avLst/>
          </a:prstGeom>
          <a:solidFill>
            <a:schemeClr val="accent1">
              <a:lumMod val="40000"/>
              <a:lumOff val="60000"/>
            </a:schemeClr>
          </a:solidFill>
        </p:spPr>
      </p:pic>
    </p:spTree>
    <p:extLst>
      <p:ext uri="{BB962C8B-B14F-4D97-AF65-F5344CB8AC3E}">
        <p14:creationId xmlns:p14="http://schemas.microsoft.com/office/powerpoint/2010/main" val="9467304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73545" y="406400"/>
            <a:ext cx="10515600" cy="5523345"/>
          </a:xfrm>
        </p:spPr>
        <p:txBody>
          <a:bodyPr>
            <a:normAutofit/>
          </a:bodyPr>
          <a:lstStyle/>
          <a:p>
            <a:r>
              <a:rPr lang="de-DE" sz="1800" b="1" dirty="0">
                <a:latin typeface="+mn-lt"/>
              </a:rPr>
              <a:t>Piaget, J.: </a:t>
            </a:r>
            <a:r>
              <a:rPr lang="de-DE" sz="1800" dirty="0">
                <a:latin typeface="+mn-lt"/>
              </a:rPr>
              <a:t>Das Erwachen der Intelligenz beim Kinde.</a:t>
            </a:r>
            <a:br>
              <a:rPr lang="de-DE" sz="1800" dirty="0">
                <a:latin typeface="+mn-lt"/>
              </a:rPr>
            </a:br>
            <a:r>
              <a:rPr lang="de-DE" sz="1800" dirty="0">
                <a:latin typeface="+mn-lt"/>
              </a:rPr>
              <a:t>Stuttgart: Klett, 1976</a:t>
            </a:r>
            <a:br>
              <a:rPr lang="de-DE" sz="1800" dirty="0">
                <a:latin typeface="+mn-lt"/>
              </a:rPr>
            </a:br>
            <a:br>
              <a:rPr lang="de-DE" sz="1800" dirty="0">
                <a:latin typeface="+mn-lt"/>
              </a:rPr>
            </a:br>
            <a:r>
              <a:rPr lang="de-DE" sz="1800" b="1" dirty="0">
                <a:latin typeface="+mn-lt"/>
              </a:rPr>
              <a:t>Schmidt, Robert F. (Hrsg.): </a:t>
            </a:r>
            <a:r>
              <a:rPr lang="de-DE" sz="1800" dirty="0">
                <a:latin typeface="+mn-lt"/>
              </a:rPr>
              <a:t>Grundriss der Neurophysiologie. Berlin, Heidelberg, New York: Springer-Verlag, 1987</a:t>
            </a:r>
            <a:br>
              <a:rPr lang="de-DE" sz="1800" dirty="0">
                <a:latin typeface="+mn-lt"/>
              </a:rPr>
            </a:br>
            <a:br>
              <a:rPr lang="de-DE" sz="1800" dirty="0">
                <a:latin typeface="+mn-lt"/>
              </a:rPr>
            </a:br>
            <a:r>
              <a:rPr lang="de-DE" sz="1800" b="1" dirty="0">
                <a:latin typeface="+mn-lt"/>
              </a:rPr>
              <a:t>Stemme, Gisela; v. </a:t>
            </a:r>
            <a:r>
              <a:rPr lang="de-DE" sz="1800" b="1" dirty="0" err="1">
                <a:latin typeface="+mn-lt"/>
              </a:rPr>
              <a:t>Eickstedt</a:t>
            </a:r>
            <a:r>
              <a:rPr lang="de-DE" sz="1800" b="1" dirty="0">
                <a:latin typeface="+mn-lt"/>
              </a:rPr>
              <a:t>, Doris: </a:t>
            </a:r>
            <a:r>
              <a:rPr lang="de-DE" sz="1800" dirty="0">
                <a:latin typeface="+mn-lt"/>
              </a:rPr>
              <a:t>Die frühkindliche Bewegungsentwicklung. </a:t>
            </a:r>
            <a:br>
              <a:rPr lang="de-DE" sz="1800" dirty="0">
                <a:latin typeface="+mn-lt"/>
              </a:rPr>
            </a:br>
            <a:r>
              <a:rPr lang="de-DE" sz="1800" dirty="0">
                <a:latin typeface="+mn-lt"/>
              </a:rPr>
              <a:t>Düsseldorf: Verlag Selbstbestimmtes Leben, 1998</a:t>
            </a:r>
            <a:br>
              <a:rPr lang="de-DE" sz="1800" dirty="0">
                <a:latin typeface="+mn-lt"/>
              </a:rPr>
            </a:br>
            <a:br>
              <a:rPr lang="de-DE" sz="1800" dirty="0">
                <a:latin typeface="+mn-lt"/>
              </a:rPr>
            </a:br>
            <a:r>
              <a:rPr lang="de-DE" sz="1800" b="1" dirty="0">
                <a:latin typeface="+mn-lt"/>
              </a:rPr>
              <a:t>Tittel, Kurt: </a:t>
            </a:r>
            <a:r>
              <a:rPr lang="de-DE" sz="1800" dirty="0">
                <a:latin typeface="+mn-lt"/>
              </a:rPr>
              <a:t>Beschreibende und funktionelle Anatomie des Menschen. </a:t>
            </a:r>
            <a:br>
              <a:rPr lang="de-DE" sz="1800" dirty="0">
                <a:latin typeface="+mn-lt"/>
              </a:rPr>
            </a:br>
            <a:r>
              <a:rPr lang="de-DE" sz="1800" dirty="0">
                <a:latin typeface="+mn-lt"/>
              </a:rPr>
              <a:t>Jena: VEB Gustav Fischer Verlag, 1985</a:t>
            </a:r>
            <a:br>
              <a:rPr lang="de-DE" sz="2400" dirty="0"/>
            </a:br>
            <a:br>
              <a:rPr lang="de-DE" sz="2200" b="1" dirty="0"/>
            </a:br>
            <a:endParaRPr lang="de-DE" sz="2200" dirty="0"/>
          </a:p>
        </p:txBody>
      </p:sp>
      <p:pic>
        <p:nvPicPr>
          <p:cNvPr id="4" name="Inhaltsplatzhalt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509764" y="5708073"/>
            <a:ext cx="3568398" cy="1149927"/>
          </a:xfrm>
          <a:prstGeom prst="rect">
            <a:avLst/>
          </a:prstGeom>
          <a:solidFill>
            <a:schemeClr val="accent1">
              <a:lumMod val="40000"/>
              <a:lumOff val="60000"/>
            </a:schemeClr>
          </a:solidFill>
        </p:spPr>
      </p:pic>
    </p:spTree>
    <p:extLst>
      <p:ext uri="{BB962C8B-B14F-4D97-AF65-F5344CB8AC3E}">
        <p14:creationId xmlns:p14="http://schemas.microsoft.com/office/powerpoint/2010/main" val="1869414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1524000" y="1452880"/>
            <a:ext cx="9144000" cy="3447594"/>
          </a:xfrm>
        </p:spPr>
        <p:txBody>
          <a:bodyPr>
            <a:normAutofit/>
          </a:bodyPr>
          <a:lstStyle/>
          <a:p>
            <a:pPr algn="ctr"/>
            <a:r>
              <a:rPr lang="de-DE" sz="2800" cap="none" dirty="0">
                <a:solidFill>
                  <a:schemeClr val="bg1"/>
                </a:solidFill>
                <a:latin typeface="Calibri" panose="020F0502020204030204" pitchFamily="34" charset="0"/>
                <a:cs typeface="Calibri" panose="020F0502020204030204" pitchFamily="34" charset="0"/>
              </a:rPr>
              <a:t>Die nächste vorprogrammierte Aufgabe im Zusammenspiel dieser Reflexe besteht in der </a:t>
            </a:r>
            <a:r>
              <a:rPr lang="de-DE" sz="2800" b="1" cap="none" dirty="0">
                <a:solidFill>
                  <a:schemeClr val="bg1"/>
                </a:solidFill>
                <a:latin typeface="Calibri" panose="020F0502020204030204" pitchFamily="34" charset="0"/>
                <a:cs typeface="Calibri" panose="020F0502020204030204" pitchFamily="34" charset="0"/>
              </a:rPr>
              <a:t>Geburtsvorbereitung</a:t>
            </a:r>
            <a:r>
              <a:rPr lang="de-DE" sz="2800" cap="none" dirty="0">
                <a:solidFill>
                  <a:schemeClr val="bg1"/>
                </a:solidFill>
                <a:latin typeface="Calibri" panose="020F0502020204030204" pitchFamily="34" charset="0"/>
                <a:cs typeface="Calibri" panose="020F0502020204030204" pitchFamily="34" charset="0"/>
              </a:rPr>
              <a:t>.</a:t>
            </a:r>
          </a:p>
          <a:p>
            <a:pPr algn="ctr"/>
            <a:r>
              <a:rPr lang="de-DE" sz="2800" cap="none" dirty="0">
                <a:solidFill>
                  <a:schemeClr val="bg1"/>
                </a:solidFill>
                <a:latin typeface="Calibri" panose="020F0502020204030204" pitchFamily="34" charset="0"/>
                <a:cs typeface="Calibri" panose="020F0502020204030204" pitchFamily="34" charset="0"/>
              </a:rPr>
              <a:t>Als Überlebensreflexe sind sie ferner zentral daran beteiligt, dass das noch Ungeborene die Kompression der Nabelschnur während einer </a:t>
            </a:r>
            <a:r>
              <a:rPr lang="de-DE" sz="2800" b="1" cap="none" dirty="0">
                <a:solidFill>
                  <a:schemeClr val="bg1"/>
                </a:solidFill>
                <a:latin typeface="Calibri" panose="020F0502020204030204" pitchFamily="34" charset="0"/>
                <a:cs typeface="Calibri" panose="020F0502020204030204" pitchFamily="34" charset="0"/>
              </a:rPr>
              <a:t>Presswehe unbeschadet überlebt</a:t>
            </a:r>
            <a:r>
              <a:rPr lang="de-DE" sz="2800" cap="none" dirty="0">
                <a:solidFill>
                  <a:schemeClr val="bg1"/>
                </a:solidFill>
                <a:latin typeface="Calibri" panose="020F0502020204030204" pitchFamily="34" charset="0"/>
                <a:cs typeface="Calibri" panose="020F0502020204030204" pitchFamily="34" charset="0"/>
              </a:rPr>
              <a:t>.</a:t>
            </a:r>
            <a:endParaRPr lang="de-DE" sz="2800" dirty="0">
              <a:solidFill>
                <a:schemeClr val="bg1"/>
              </a:solidFill>
              <a:latin typeface="Calibri" panose="020F0502020204030204" pitchFamily="34" charset="0"/>
              <a:cs typeface="Calibri" panose="020F0502020204030204" pitchFamily="34" charset="0"/>
            </a:endParaRPr>
          </a:p>
          <a:p>
            <a:pPr algn="ctr"/>
            <a:endParaRPr lang="de-DE" sz="3200" b="1" cap="none" dirty="0">
              <a:solidFill>
                <a:schemeClr val="tx1"/>
              </a:solidFill>
              <a:latin typeface="Calibri" panose="020F0502020204030204" pitchFamily="34" charset="0"/>
              <a:cs typeface="Calibri" panose="020F0502020204030204" pitchFamily="34" charset="0"/>
            </a:endParaRPr>
          </a:p>
        </p:txBody>
      </p:sp>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88435" y="5406016"/>
            <a:ext cx="4503565" cy="1451984"/>
          </a:xfrm>
          <a:prstGeom prst="rect">
            <a:avLst/>
          </a:prstGeom>
          <a:solidFill>
            <a:schemeClr val="accent1">
              <a:lumMod val="40000"/>
              <a:lumOff val="60000"/>
            </a:schemeClr>
          </a:solidFill>
        </p:spPr>
      </p:pic>
    </p:spTree>
    <p:extLst>
      <p:ext uri="{BB962C8B-B14F-4D97-AF65-F5344CB8AC3E}">
        <p14:creationId xmlns:p14="http://schemas.microsoft.com/office/powerpoint/2010/main" val="13956567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73545" y="406400"/>
            <a:ext cx="10515600" cy="5523345"/>
          </a:xfrm>
        </p:spPr>
        <p:txBody>
          <a:bodyPr>
            <a:normAutofit/>
          </a:bodyPr>
          <a:lstStyle/>
          <a:p>
            <a:r>
              <a:rPr lang="de-DE" sz="1800" b="1" dirty="0">
                <a:effectLst/>
                <a:latin typeface="Calibri" panose="020F0502020204030204" pitchFamily="34" charset="0"/>
                <a:ea typeface="Times New Roman" panose="02020603050405020304" pitchFamily="18" charset="0"/>
                <a:cs typeface="Times New Roman" panose="02020603050405020304" pitchFamily="18" charset="0"/>
              </a:rPr>
              <a:t>R. Meyers: (Über)Leben mit Reflexen - Band 1 - Fallvorstellungen für eine effektive Behandlung, </a:t>
            </a:r>
            <a:r>
              <a:rPr lang="de-DE" sz="1800" dirty="0">
                <a:effectLst/>
                <a:latin typeface="Calibri" panose="020F0502020204030204" pitchFamily="34" charset="0"/>
                <a:ea typeface="Times New Roman" panose="02020603050405020304" pitchFamily="18" charset="0"/>
                <a:cs typeface="Times New Roman" panose="02020603050405020304" pitchFamily="18" charset="0"/>
              </a:rPr>
              <a:t>2.2021, (3. Auflage 06.2023), ISBN 978-3910794009 </a:t>
            </a:r>
            <a:br>
              <a:rPr lang="de-DE" sz="1800" dirty="0">
                <a:effectLst/>
                <a:latin typeface="Calibri" panose="020F0502020204030204" pitchFamily="34" charset="0"/>
                <a:ea typeface="Times New Roman" panose="02020603050405020304" pitchFamily="18" charset="0"/>
                <a:cs typeface="Times New Roman" panose="02020603050405020304" pitchFamily="18" charset="0"/>
              </a:rPr>
            </a:br>
            <a:br>
              <a:rPr lang="de-DE" sz="1800" b="1" dirty="0">
                <a:effectLst/>
                <a:latin typeface="Calibri" panose="020F0502020204030204" pitchFamily="34" charset="0"/>
                <a:ea typeface="Times New Roman" panose="02020603050405020304" pitchFamily="18" charset="0"/>
              </a:rPr>
            </a:br>
            <a:r>
              <a:rPr lang="de-DE" sz="1800" b="1" dirty="0">
                <a:effectLst/>
                <a:latin typeface="Calibri" panose="020F0502020204030204" pitchFamily="34" charset="0"/>
                <a:ea typeface="Times New Roman" panose="02020603050405020304" pitchFamily="18" charset="0"/>
              </a:rPr>
              <a:t>R. Meyers: Over)</a:t>
            </a:r>
            <a:r>
              <a:rPr lang="de-DE" sz="1800" b="1" dirty="0" err="1">
                <a:effectLst/>
                <a:latin typeface="Calibri" panose="020F0502020204030204" pitchFamily="34" charset="0"/>
                <a:ea typeface="Times New Roman" panose="02020603050405020304" pitchFamily="18" charset="0"/>
              </a:rPr>
              <a:t>leven</a:t>
            </a:r>
            <a:r>
              <a:rPr lang="de-DE" sz="1800" b="1" dirty="0">
                <a:effectLst/>
                <a:latin typeface="Calibri" panose="020F0502020204030204" pitchFamily="34" charset="0"/>
                <a:ea typeface="Times New Roman" panose="02020603050405020304" pitchFamily="18" charset="0"/>
              </a:rPr>
              <a:t> </a:t>
            </a:r>
            <a:r>
              <a:rPr lang="de-DE" sz="1800" b="1" dirty="0" err="1">
                <a:effectLst/>
                <a:latin typeface="Calibri" panose="020F0502020204030204" pitchFamily="34" charset="0"/>
                <a:ea typeface="Times New Roman" panose="02020603050405020304" pitchFamily="18" charset="0"/>
              </a:rPr>
              <a:t>met</a:t>
            </a:r>
            <a:r>
              <a:rPr lang="de-DE" sz="1800" b="1" dirty="0">
                <a:effectLst/>
                <a:latin typeface="Calibri" panose="020F0502020204030204" pitchFamily="34" charset="0"/>
                <a:ea typeface="Times New Roman" panose="02020603050405020304" pitchFamily="18" charset="0"/>
              </a:rPr>
              <a:t> </a:t>
            </a:r>
            <a:r>
              <a:rPr lang="de-DE" sz="1800" b="1" dirty="0" err="1">
                <a:effectLst/>
                <a:latin typeface="Calibri" panose="020F0502020204030204" pitchFamily="34" charset="0"/>
                <a:ea typeface="Times New Roman" panose="02020603050405020304" pitchFamily="18" charset="0"/>
              </a:rPr>
              <a:t>reflexen</a:t>
            </a:r>
            <a:r>
              <a:rPr lang="de-DE" sz="1800" b="1" dirty="0">
                <a:effectLst/>
                <a:latin typeface="Calibri" panose="020F0502020204030204" pitchFamily="34" charset="0"/>
                <a:ea typeface="Times New Roman" panose="02020603050405020304" pitchFamily="18" charset="0"/>
              </a:rPr>
              <a:t>: </a:t>
            </a:r>
            <a:r>
              <a:rPr lang="de-DE" sz="1800" b="1" dirty="0" err="1">
                <a:effectLst/>
                <a:latin typeface="Calibri" panose="020F0502020204030204" pitchFamily="34" charset="0"/>
                <a:ea typeface="Times New Roman" panose="02020603050405020304" pitchFamily="18" charset="0"/>
              </a:rPr>
              <a:t>Voordeel</a:t>
            </a:r>
            <a:r>
              <a:rPr lang="de-DE" sz="1800" b="1" dirty="0">
                <a:effectLst/>
                <a:latin typeface="Calibri" panose="020F0502020204030204" pitchFamily="34" charset="0"/>
                <a:ea typeface="Times New Roman" panose="02020603050405020304" pitchFamily="18" charset="0"/>
              </a:rPr>
              <a:t> en </a:t>
            </a:r>
            <a:r>
              <a:rPr lang="de-DE" sz="1800" b="1" dirty="0" err="1">
                <a:effectLst/>
                <a:latin typeface="Calibri" panose="020F0502020204030204" pitchFamily="34" charset="0"/>
                <a:ea typeface="Times New Roman" panose="02020603050405020304" pitchFamily="18" charset="0"/>
              </a:rPr>
              <a:t>lijden</a:t>
            </a:r>
            <a:r>
              <a:rPr lang="de-DE" sz="1800" b="1" dirty="0">
                <a:effectLst/>
                <a:latin typeface="Calibri" panose="020F0502020204030204" pitchFamily="34" charset="0"/>
                <a:ea typeface="Times New Roman" panose="02020603050405020304" pitchFamily="18" charset="0"/>
              </a:rPr>
              <a:t> </a:t>
            </a:r>
            <a:r>
              <a:rPr lang="de-DE" sz="1800" b="1" dirty="0" err="1">
                <a:effectLst/>
                <a:latin typeface="Calibri" panose="020F0502020204030204" pitchFamily="34" charset="0"/>
                <a:ea typeface="Times New Roman" panose="02020603050405020304" pitchFamily="18" charset="0"/>
              </a:rPr>
              <a:t>aan</a:t>
            </a:r>
            <a:r>
              <a:rPr lang="de-DE" sz="1800" b="1" dirty="0">
                <a:effectLst/>
                <a:latin typeface="Calibri" panose="020F0502020204030204" pitchFamily="34" charset="0"/>
                <a:ea typeface="Times New Roman" panose="02020603050405020304" pitchFamily="18" charset="0"/>
              </a:rPr>
              <a:t> </a:t>
            </a:r>
            <a:r>
              <a:rPr lang="de-DE" sz="1800" b="1" dirty="0" err="1">
                <a:effectLst/>
                <a:latin typeface="Calibri" panose="020F0502020204030204" pitchFamily="34" charset="0"/>
                <a:ea typeface="Times New Roman" panose="02020603050405020304" pitchFamily="18" charset="0"/>
              </a:rPr>
              <a:t>aanhoudende</a:t>
            </a:r>
            <a:r>
              <a:rPr lang="de-DE" sz="1800" b="1" dirty="0">
                <a:effectLst/>
                <a:latin typeface="Calibri" panose="020F0502020204030204" pitchFamily="34" charset="0"/>
                <a:ea typeface="Times New Roman" panose="02020603050405020304" pitchFamily="18" charset="0"/>
              </a:rPr>
              <a:t> </a:t>
            </a:r>
            <a:r>
              <a:rPr lang="de-DE" sz="1800" b="1" dirty="0" err="1">
                <a:effectLst/>
                <a:latin typeface="Calibri" panose="020F0502020204030204" pitchFamily="34" charset="0"/>
                <a:ea typeface="Times New Roman" panose="02020603050405020304" pitchFamily="18" charset="0"/>
              </a:rPr>
              <a:t>reflexen</a:t>
            </a:r>
            <a:r>
              <a:rPr lang="de-DE" sz="1800" b="1" dirty="0">
                <a:effectLst/>
                <a:latin typeface="Calibri" panose="020F0502020204030204" pitchFamily="34" charset="0"/>
                <a:ea typeface="Times New Roman" panose="02020603050405020304" pitchFamily="18" charset="0"/>
              </a:rPr>
              <a:t> in de </a:t>
            </a:r>
            <a:r>
              <a:rPr lang="de-DE" sz="1800" b="1" dirty="0" err="1">
                <a:effectLst/>
                <a:latin typeface="Calibri" panose="020F0502020204030204" pitchFamily="34" charset="0"/>
                <a:ea typeface="Times New Roman" panose="02020603050405020304" pitchFamily="18" charset="0"/>
              </a:rPr>
              <a:t>vroege</a:t>
            </a:r>
            <a:r>
              <a:rPr lang="de-DE" sz="1800" b="1" dirty="0">
                <a:effectLst/>
                <a:latin typeface="Calibri" panose="020F0502020204030204" pitchFamily="34" charset="0"/>
                <a:ea typeface="Times New Roman" panose="02020603050405020304" pitchFamily="18" charset="0"/>
              </a:rPr>
              <a:t> </a:t>
            </a:r>
            <a:r>
              <a:rPr lang="de-DE" sz="1800" b="1" dirty="0" err="1">
                <a:effectLst/>
                <a:latin typeface="Calibri" panose="020F0502020204030204" pitchFamily="34" charset="0"/>
                <a:ea typeface="Times New Roman" panose="02020603050405020304" pitchFamily="18" charset="0"/>
              </a:rPr>
              <a:t>kinderjaren</a:t>
            </a:r>
            <a:r>
              <a:rPr lang="de-DE" sz="1800" dirty="0">
                <a:effectLst/>
                <a:latin typeface="Calibri" panose="020F0502020204030204" pitchFamily="34" charset="0"/>
                <a:ea typeface="Times New Roman" panose="02020603050405020304" pitchFamily="18" charset="0"/>
              </a:rPr>
              <a:t>, KDP 6.3.2021, ISBN-13 ‏ : ‎ 979-8717789356</a:t>
            </a:r>
            <a:br>
              <a:rPr lang="de-DE" sz="1800" dirty="0">
                <a:effectLst/>
                <a:latin typeface="Calibri" panose="020F0502020204030204" pitchFamily="34" charset="0"/>
                <a:ea typeface="Times New Roman" panose="02020603050405020304" pitchFamily="18" charset="0"/>
              </a:rPr>
            </a:br>
            <a:br>
              <a:rPr lang="en-GB" sz="1800" b="1" dirty="0">
                <a:effectLst/>
                <a:latin typeface="Calibri" panose="020F0502020204030204" pitchFamily="34" charset="0"/>
                <a:ea typeface="Times New Roman" panose="02020603050405020304" pitchFamily="18" charset="0"/>
                <a:cs typeface="Calibri" panose="020F0502020204030204" pitchFamily="34" charset="0"/>
              </a:rPr>
            </a:br>
            <a:r>
              <a:rPr lang="en-GB" sz="1800" b="1" dirty="0">
                <a:effectLst/>
                <a:latin typeface="Calibri" panose="020F0502020204030204" pitchFamily="34" charset="0"/>
                <a:ea typeface="Times New Roman" panose="02020603050405020304" pitchFamily="18" charset="0"/>
                <a:cs typeface="Calibri" panose="020F0502020204030204" pitchFamily="34" charset="0"/>
              </a:rPr>
              <a:t>R. Meyers: Live or die: Persisting Primitive Reflexes Cause Emotional Problems or ADHD</a:t>
            </a:r>
            <a:r>
              <a:rPr lang="en-GB" sz="1800" dirty="0">
                <a:effectLst/>
                <a:latin typeface="Calibri" panose="020F0502020204030204" pitchFamily="34" charset="0"/>
                <a:ea typeface="Times New Roman" panose="02020603050405020304" pitchFamily="18" charset="0"/>
                <a:cs typeface="Calibri" panose="020F0502020204030204" pitchFamily="34" charset="0"/>
              </a:rPr>
              <a:t>, 5.3.2021, ISBN-13 ‏ : ‎ 979-8583766956</a:t>
            </a:r>
            <a:br>
              <a:rPr lang="de-DE" sz="1800" dirty="0">
                <a:effectLst/>
                <a:latin typeface="Calibri" panose="020F0502020204030204" pitchFamily="34" charset="0"/>
                <a:ea typeface="Times New Roman" panose="02020603050405020304" pitchFamily="18" charset="0"/>
                <a:cs typeface="Times New Roman" panose="02020603050405020304" pitchFamily="18" charset="0"/>
              </a:rPr>
            </a:br>
            <a:br>
              <a:rPr lang="de-DE" sz="1800" b="1" dirty="0">
                <a:effectLst/>
                <a:latin typeface="Calibri" panose="020F0502020204030204" pitchFamily="34" charset="0"/>
                <a:ea typeface="Times New Roman" panose="02020603050405020304" pitchFamily="18" charset="0"/>
                <a:cs typeface="Calibri" panose="020F0502020204030204" pitchFamily="34" charset="0"/>
              </a:rPr>
            </a:br>
            <a:r>
              <a:rPr lang="de-DE" sz="1800" b="1" dirty="0">
                <a:effectLst/>
                <a:latin typeface="Calibri" panose="020F0502020204030204" pitchFamily="34" charset="0"/>
                <a:ea typeface="Times New Roman" panose="02020603050405020304" pitchFamily="18" charset="0"/>
                <a:cs typeface="Calibri" panose="020F0502020204030204" pitchFamily="34" charset="0"/>
              </a:rPr>
              <a:t>R. Meyers, R. Hohmann: Bewegungstherapie für die Psyche - Band 2: Reflexintegrationsprogramm (RIP®)</a:t>
            </a:r>
            <a:r>
              <a:rPr lang="de-DE" sz="1800" dirty="0">
                <a:effectLst/>
                <a:latin typeface="Calibri" panose="020F0502020204030204" pitchFamily="34" charset="0"/>
                <a:ea typeface="Times New Roman" panose="02020603050405020304" pitchFamily="18" charset="0"/>
                <a:cs typeface="Calibri" panose="020F0502020204030204" pitchFamily="34" charset="0"/>
              </a:rPr>
              <a:t>,  ISBN-13 : ‎ 978-3910794023, 6.2023</a:t>
            </a:r>
            <a:br>
              <a:rPr lang="de-DE" sz="1800" dirty="0">
                <a:effectLst/>
                <a:latin typeface="Calibri" panose="020F0502020204030204" pitchFamily="34" charset="0"/>
                <a:ea typeface="Times New Roman" panose="02020603050405020304" pitchFamily="18" charset="0"/>
                <a:cs typeface="Calibri" panose="020F0502020204030204" pitchFamily="34" charset="0"/>
              </a:rPr>
            </a:br>
            <a:br>
              <a:rPr lang="de-DE" sz="1800" dirty="0">
                <a:effectLst/>
                <a:latin typeface="Calibri" panose="020F0502020204030204" pitchFamily="34" charset="0"/>
                <a:ea typeface="Times New Roman" panose="02020603050405020304" pitchFamily="18" charset="0"/>
                <a:cs typeface="Calibri" panose="020F0502020204030204" pitchFamily="34" charset="0"/>
              </a:rPr>
            </a:br>
            <a:r>
              <a:rPr lang="de-DE" sz="1800" b="1" dirty="0">
                <a:effectLst/>
                <a:latin typeface="Calibri" panose="020F0502020204030204" pitchFamily="34" charset="0"/>
                <a:ea typeface="Times New Roman" panose="02020603050405020304" pitchFamily="18" charset="0"/>
                <a:cs typeface="Calibri" panose="020F0502020204030204" pitchFamily="34" charset="0"/>
              </a:rPr>
              <a:t>R. Meyers: </a:t>
            </a:r>
            <a:r>
              <a:rPr lang="en-US" sz="1800" b="1" dirty="0">
                <a:latin typeface="+mn-lt"/>
              </a:rPr>
              <a:t>(Over)Living with Reflexes: RIP - Reflex Integration Program</a:t>
            </a:r>
            <a:r>
              <a:rPr lang="en-US" sz="1800" b="1" dirty="0"/>
              <a:t> </a:t>
            </a:r>
            <a:r>
              <a:rPr lang="en-US" sz="1800" b="1" dirty="0" err="1"/>
              <a:t>Taschenbuch</a:t>
            </a:r>
            <a:r>
              <a:rPr lang="en-US" sz="1800" b="1" dirty="0"/>
              <a:t> – 4. </a:t>
            </a:r>
            <a:r>
              <a:rPr lang="en-US" sz="1800" b="1" dirty="0" err="1"/>
              <a:t>März</a:t>
            </a:r>
            <a:r>
              <a:rPr lang="en-US" sz="1800" b="1" dirty="0"/>
              <a:t> 2023, ISBN13: </a:t>
            </a:r>
            <a:r>
              <a:rPr lang="de-DE" sz="1800" dirty="0">
                <a:latin typeface="+mn-lt"/>
              </a:rPr>
              <a:t>979-8385818709</a:t>
            </a:r>
            <a:r>
              <a:rPr lang="en-US" sz="1800" b="1" dirty="0">
                <a:latin typeface="+mn-lt"/>
              </a:rPr>
              <a:t> </a:t>
            </a:r>
            <a:br>
              <a:rPr lang="en-US" sz="1800" b="1" dirty="0"/>
            </a:br>
            <a:br>
              <a:rPr lang="de-DE" sz="1800" dirty="0">
                <a:effectLst/>
                <a:latin typeface="Calibri" panose="020F0502020204030204" pitchFamily="34" charset="0"/>
                <a:ea typeface="Times New Roman" panose="02020603050405020304" pitchFamily="18" charset="0"/>
                <a:cs typeface="Times New Roman" panose="02020603050405020304" pitchFamily="18" charset="0"/>
              </a:rPr>
            </a:br>
            <a:r>
              <a:rPr lang="de-DE" sz="1800" b="1" dirty="0">
                <a:effectLst/>
                <a:latin typeface="Calibri" panose="020F0502020204030204" pitchFamily="34" charset="0"/>
                <a:ea typeface="Times New Roman" panose="02020603050405020304" pitchFamily="18" charset="0"/>
                <a:cs typeface="Times New Roman" panose="02020603050405020304" pitchFamily="18" charset="0"/>
              </a:rPr>
              <a:t>R. Meyers: </a:t>
            </a:r>
            <a:r>
              <a:rPr lang="de-DE" sz="1800" b="1" dirty="0">
                <a:effectLst/>
                <a:latin typeface="Calibri" panose="020F0502020204030204" pitchFamily="34" charset="0"/>
                <a:ea typeface="Times New Roman" panose="02020603050405020304" pitchFamily="18" charset="0"/>
                <a:cs typeface="Calibri" panose="020F0502020204030204" pitchFamily="34" charset="0"/>
              </a:rPr>
              <a:t>OPATUS CPTa – Neue Wege in präziser Diagnostik und Therapiebegleitung für optimierte Behandlungsergebnisse bei ADHS und anderen neuropsychiatrischen Erkrankungen, </a:t>
            </a:r>
            <a:r>
              <a:rPr lang="de-DE" sz="1800" dirty="0">
                <a:effectLst/>
                <a:latin typeface="Calibri" panose="020F0502020204030204" pitchFamily="34" charset="0"/>
                <a:ea typeface="Times New Roman" panose="02020603050405020304" pitchFamily="18" charset="0"/>
                <a:cs typeface="Calibri" panose="020F0502020204030204" pitchFamily="34" charset="0"/>
              </a:rPr>
              <a:t>8.2022,</a:t>
            </a:r>
            <a:r>
              <a:rPr lang="de-DE" sz="1800" b="1" dirty="0">
                <a:effectLst/>
                <a:latin typeface="Calibri" panose="020F0502020204030204" pitchFamily="34" charset="0"/>
                <a:ea typeface="Times New Roman" panose="02020603050405020304" pitchFamily="18" charset="0"/>
                <a:cs typeface="Calibri" panose="020F0502020204030204" pitchFamily="34" charset="0"/>
              </a:rPr>
              <a:t> </a:t>
            </a:r>
            <a:r>
              <a:rPr lang="de-DE" sz="1800" dirty="0">
                <a:effectLst/>
                <a:latin typeface="Calibri" panose="020F0502020204030204" pitchFamily="34" charset="0"/>
                <a:ea typeface="Times New Roman" panose="02020603050405020304" pitchFamily="18" charset="0"/>
                <a:cs typeface="Calibri" panose="020F0502020204030204" pitchFamily="34" charset="0"/>
              </a:rPr>
              <a:t>ISBN-13: 9798842567416</a:t>
            </a:r>
            <a:br>
              <a:rPr lang="de-DE" sz="1800" dirty="0">
                <a:effectLst/>
                <a:latin typeface="Calibri" panose="020F0502020204030204" pitchFamily="34" charset="0"/>
                <a:ea typeface="Times New Roman" panose="02020603050405020304" pitchFamily="18" charset="0"/>
                <a:cs typeface="Times New Roman" panose="02020603050405020304" pitchFamily="18" charset="0"/>
              </a:rPr>
            </a:br>
            <a:endParaRPr lang="de-DE" sz="2200" dirty="0"/>
          </a:p>
        </p:txBody>
      </p:sp>
      <p:pic>
        <p:nvPicPr>
          <p:cNvPr id="4" name="Inhaltsplatzhalt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509764" y="5708073"/>
            <a:ext cx="3568398" cy="1149927"/>
          </a:xfrm>
          <a:prstGeom prst="rect">
            <a:avLst/>
          </a:prstGeom>
          <a:solidFill>
            <a:schemeClr val="accent1">
              <a:lumMod val="40000"/>
              <a:lumOff val="60000"/>
            </a:schemeClr>
          </a:solidFill>
        </p:spPr>
      </p:pic>
    </p:spTree>
    <p:extLst>
      <p:ext uri="{BB962C8B-B14F-4D97-AF65-F5344CB8AC3E}">
        <p14:creationId xmlns:p14="http://schemas.microsoft.com/office/powerpoint/2010/main" val="8435018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88435" y="5406016"/>
            <a:ext cx="4503565" cy="1451984"/>
          </a:xfrm>
          <a:prstGeom prst="rect">
            <a:avLst/>
          </a:prstGeom>
          <a:solidFill>
            <a:schemeClr val="accent1">
              <a:lumMod val="40000"/>
              <a:lumOff val="60000"/>
            </a:schemeClr>
          </a:solidFill>
        </p:spPr>
      </p:pic>
      <p:pic>
        <p:nvPicPr>
          <p:cNvPr id="2" name="Grafik 3">
            <a:extLst>
              <a:ext uri="{FF2B5EF4-FFF2-40B4-BE49-F238E27FC236}">
                <a16:creationId xmlns:a16="http://schemas.microsoft.com/office/drawing/2014/main" id="{6C705D06-50BF-EA4C-9BA0-2D1632EB2E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9781" y="2598628"/>
            <a:ext cx="1268456" cy="1247293"/>
          </a:xfrm>
          <a:prstGeom prst="rect">
            <a:avLst/>
          </a:prstGeom>
        </p:spPr>
      </p:pic>
      <p:pic>
        <p:nvPicPr>
          <p:cNvPr id="5" name="Grafik 6">
            <a:extLst>
              <a:ext uri="{FF2B5EF4-FFF2-40B4-BE49-F238E27FC236}">
                <a16:creationId xmlns:a16="http://schemas.microsoft.com/office/drawing/2014/main" id="{0F317E02-A8B9-F84D-9002-6DC0F03E78F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5428" b="11547"/>
          <a:stretch/>
        </p:blipFill>
        <p:spPr>
          <a:xfrm>
            <a:off x="5274841" y="508169"/>
            <a:ext cx="2314530" cy="3376068"/>
          </a:xfrm>
          <a:prstGeom prst="rect">
            <a:avLst/>
          </a:prstGeom>
        </p:spPr>
      </p:pic>
      <p:sp>
        <p:nvSpPr>
          <p:cNvPr id="8" name="Textfeld 7">
            <a:extLst>
              <a:ext uri="{FF2B5EF4-FFF2-40B4-BE49-F238E27FC236}">
                <a16:creationId xmlns:a16="http://schemas.microsoft.com/office/drawing/2014/main" id="{0870DE39-E2FC-48CA-A9EF-E1537F8AEEC9}"/>
              </a:ext>
            </a:extLst>
          </p:cNvPr>
          <p:cNvSpPr txBox="1"/>
          <p:nvPr/>
        </p:nvSpPr>
        <p:spPr>
          <a:xfrm>
            <a:off x="142240" y="4795520"/>
            <a:ext cx="11755120" cy="646331"/>
          </a:xfrm>
          <a:prstGeom prst="rect">
            <a:avLst/>
          </a:prstGeom>
          <a:noFill/>
        </p:spPr>
        <p:txBody>
          <a:bodyPr wrap="square" rtlCol="0">
            <a:spAutoFit/>
          </a:bodyPr>
          <a:lstStyle/>
          <a:p>
            <a:pPr algn="ctr"/>
            <a:r>
              <a:rPr lang="de-DE" dirty="0">
                <a:solidFill>
                  <a:schemeClr val="bg1"/>
                </a:solidFill>
                <a:hlinkClick r:id="rId5"/>
              </a:rPr>
              <a:t>www.meyers-hamburg.com</a:t>
            </a:r>
            <a:r>
              <a:rPr lang="de-DE" dirty="0">
                <a:solidFill>
                  <a:schemeClr val="bg1"/>
                </a:solidFill>
              </a:rPr>
              <a:t>, </a:t>
            </a:r>
            <a:r>
              <a:rPr lang="de-DE" dirty="0">
                <a:solidFill>
                  <a:schemeClr val="bg1"/>
                </a:solidFill>
                <a:hlinkClick r:id="rId6"/>
              </a:rPr>
              <a:t>www.meyers-dorsten.com</a:t>
            </a:r>
            <a:r>
              <a:rPr lang="de-DE" dirty="0">
                <a:solidFill>
                  <a:schemeClr val="bg1"/>
                </a:solidFill>
              </a:rPr>
              <a:t>, </a:t>
            </a:r>
            <a:r>
              <a:rPr lang="de-DE" dirty="0">
                <a:solidFill>
                  <a:schemeClr val="bg1"/>
                </a:solidFill>
                <a:hlinkClick r:id="rId7"/>
              </a:rPr>
              <a:t>kjpmeyers@gmx.de</a:t>
            </a:r>
            <a:endParaRPr lang="de-DE" dirty="0">
              <a:solidFill>
                <a:schemeClr val="bg1"/>
              </a:solidFill>
            </a:endParaRPr>
          </a:p>
          <a:p>
            <a:endParaRPr lang="de-DE" dirty="0">
              <a:solidFill>
                <a:schemeClr val="bg1"/>
              </a:solidFill>
            </a:endParaRPr>
          </a:p>
        </p:txBody>
      </p:sp>
      <p:sp>
        <p:nvSpPr>
          <p:cNvPr id="9" name="Textfeld 8">
            <a:extLst>
              <a:ext uri="{FF2B5EF4-FFF2-40B4-BE49-F238E27FC236}">
                <a16:creationId xmlns:a16="http://schemas.microsoft.com/office/drawing/2014/main" id="{D2210192-530F-43D1-AF54-C7C768C7A4F3}"/>
              </a:ext>
            </a:extLst>
          </p:cNvPr>
          <p:cNvSpPr txBox="1"/>
          <p:nvPr/>
        </p:nvSpPr>
        <p:spPr>
          <a:xfrm>
            <a:off x="844106" y="1687345"/>
            <a:ext cx="11176000" cy="369332"/>
          </a:xfrm>
          <a:prstGeom prst="rect">
            <a:avLst/>
          </a:prstGeom>
          <a:noFill/>
        </p:spPr>
        <p:txBody>
          <a:bodyPr wrap="square" rtlCol="0">
            <a:spAutoFit/>
          </a:bodyPr>
          <a:lstStyle/>
          <a:p>
            <a:r>
              <a:rPr lang="de-DE" b="1" dirty="0">
                <a:solidFill>
                  <a:schemeClr val="bg1"/>
                </a:solidFill>
              </a:rPr>
              <a:t>                                      Vielen Dank                                                    für Ihr Aufmerksamkeit</a:t>
            </a:r>
          </a:p>
        </p:txBody>
      </p:sp>
    </p:spTree>
    <p:extLst>
      <p:ext uri="{BB962C8B-B14F-4D97-AF65-F5344CB8AC3E}">
        <p14:creationId xmlns:p14="http://schemas.microsoft.com/office/powerpoint/2010/main" val="3374996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3C48F2-8C4C-4BEA-89B0-4E2E9DCFF0BD}"/>
              </a:ext>
            </a:extLst>
          </p:cNvPr>
          <p:cNvSpPr>
            <a:spLocks noGrp="1"/>
          </p:cNvSpPr>
          <p:nvPr>
            <p:ph type="title"/>
          </p:nvPr>
        </p:nvSpPr>
        <p:spPr>
          <a:xfrm>
            <a:off x="719667" y="127000"/>
            <a:ext cx="10828867" cy="736600"/>
          </a:xfrm>
          <a:solidFill>
            <a:schemeClr val="tx1"/>
          </a:solidFill>
        </p:spPr>
        <p:txBody>
          <a:bodyPr/>
          <a:lstStyle/>
          <a:p>
            <a:pPr algn="ctr"/>
            <a:r>
              <a:rPr lang="de-DE" sz="3600" b="1" dirty="0">
                <a:solidFill>
                  <a:schemeClr val="bg1"/>
                </a:solidFill>
                <a:latin typeface="Calibri" panose="020F0502020204030204" pitchFamily="34" charset="0"/>
                <a:cs typeface="Calibri" panose="020F0502020204030204" pitchFamily="34" charset="0"/>
              </a:rPr>
              <a:t>Nachgeburtliche Aufgabe der Reflexe</a:t>
            </a:r>
            <a:endParaRPr lang="de-DE" sz="3600" dirty="0">
              <a:solidFill>
                <a:schemeClr val="bg1"/>
              </a:solidFill>
              <a:latin typeface="Calibri" panose="020F0502020204030204" pitchFamily="34" charset="0"/>
              <a:cs typeface="Calibri" panose="020F0502020204030204" pitchFamily="34" charset="0"/>
            </a:endParaRPr>
          </a:p>
        </p:txBody>
      </p:sp>
      <p:sp>
        <p:nvSpPr>
          <p:cNvPr id="4" name="Inhaltsplatzhalter 3">
            <a:extLst>
              <a:ext uri="{FF2B5EF4-FFF2-40B4-BE49-F238E27FC236}">
                <a16:creationId xmlns:a16="http://schemas.microsoft.com/office/drawing/2014/main" id="{EC6EE980-B04B-44AF-B732-0BDEF0521F88}"/>
              </a:ext>
            </a:extLst>
          </p:cNvPr>
          <p:cNvSpPr>
            <a:spLocks noGrp="1"/>
          </p:cNvSpPr>
          <p:nvPr>
            <p:ph idx="1"/>
          </p:nvPr>
        </p:nvSpPr>
        <p:spPr>
          <a:xfrm>
            <a:off x="546947" y="1077408"/>
            <a:ext cx="10845800" cy="5054600"/>
          </a:xfrm>
        </p:spPr>
        <p:txBody>
          <a:bodyPr/>
          <a:lstStyle/>
          <a:p>
            <a:r>
              <a:rPr lang="de-DE" sz="2800" dirty="0">
                <a:solidFill>
                  <a:schemeClr val="bg1"/>
                </a:solidFill>
                <a:latin typeface="Calibri" panose="020F0502020204030204" pitchFamily="34" charset="0"/>
                <a:cs typeface="Calibri" panose="020F0502020204030204" pitchFamily="34" charset="0"/>
              </a:rPr>
              <a:t>Ähnlich wie während der Schwangerschaft und bei der Geburt, ist die vorrangige Aufgabe der Reflexe in ihrem Zusammenspiel, das </a:t>
            </a:r>
            <a:r>
              <a:rPr lang="de-DE" sz="2800" b="1" dirty="0">
                <a:solidFill>
                  <a:schemeClr val="bg1"/>
                </a:solidFill>
                <a:latin typeface="Calibri" panose="020F0502020204030204" pitchFamily="34" charset="0"/>
                <a:cs typeface="Calibri" panose="020F0502020204030204" pitchFamily="34" charset="0"/>
              </a:rPr>
              <a:t>Überleben des Säuglings</a:t>
            </a:r>
            <a:r>
              <a:rPr lang="de-DE" sz="2800" dirty="0">
                <a:solidFill>
                  <a:schemeClr val="bg1"/>
                </a:solidFill>
                <a:latin typeface="Calibri" panose="020F0502020204030204" pitchFamily="34" charset="0"/>
                <a:cs typeface="Calibri" panose="020F0502020204030204" pitchFamily="34" charset="0"/>
              </a:rPr>
              <a:t> zu gewährleisten.</a:t>
            </a:r>
          </a:p>
          <a:p>
            <a:r>
              <a:rPr lang="de-DE" sz="2800" dirty="0">
                <a:solidFill>
                  <a:schemeClr val="bg1"/>
                </a:solidFill>
                <a:latin typeface="Calibri" panose="020F0502020204030204" pitchFamily="34" charset="0"/>
                <a:cs typeface="Calibri" panose="020F0502020204030204" pitchFamily="34" charset="0"/>
              </a:rPr>
              <a:t>So gibt es den Saugreflex, damit das Baby sofort nach der Geburt in der Lage ist, sich Nahrung zu beschaffen.</a:t>
            </a:r>
          </a:p>
          <a:p>
            <a:r>
              <a:rPr lang="de-DE" sz="2800" dirty="0">
                <a:solidFill>
                  <a:schemeClr val="bg1"/>
                </a:solidFill>
                <a:latin typeface="Calibri" panose="020F0502020204030204" pitchFamily="34" charset="0"/>
                <a:cs typeface="Calibri" panose="020F0502020204030204" pitchFamily="34" charset="0"/>
              </a:rPr>
              <a:t>Oder beispielsweise die Fähigkeit, sich umzudrehen (ATNR), wenn das Baby auf dem Bauch liegt und keine Luft bekommt…</a:t>
            </a:r>
          </a:p>
          <a:p>
            <a:endParaRPr lang="de-DE" dirty="0"/>
          </a:p>
        </p:txBody>
      </p:sp>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88435" y="5406016"/>
            <a:ext cx="4503565" cy="1451984"/>
          </a:xfrm>
          <a:prstGeom prst="rect">
            <a:avLst/>
          </a:prstGeom>
          <a:solidFill>
            <a:schemeClr val="accent1">
              <a:lumMod val="40000"/>
              <a:lumOff val="60000"/>
            </a:schemeClr>
          </a:solidFill>
        </p:spPr>
      </p:pic>
    </p:spTree>
    <p:extLst>
      <p:ext uri="{BB962C8B-B14F-4D97-AF65-F5344CB8AC3E}">
        <p14:creationId xmlns:p14="http://schemas.microsoft.com/office/powerpoint/2010/main" val="3026414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467360" y="1849120"/>
            <a:ext cx="11470640" cy="3068320"/>
          </a:xfrm>
        </p:spPr>
        <p:txBody>
          <a:bodyPr>
            <a:normAutofit/>
          </a:bodyPr>
          <a:lstStyle/>
          <a:p>
            <a:r>
              <a:rPr lang="de-DE" sz="2800" cap="none" dirty="0">
                <a:solidFill>
                  <a:schemeClr val="bg1"/>
                </a:solidFill>
                <a:latin typeface="Calibri" panose="020F0502020204030204"/>
                <a:ea typeface="+mn-ea"/>
                <a:cs typeface="+mn-cs"/>
              </a:rPr>
              <a:t>Mit der Entwicklung eines zunehmenden Repertoires an von höheren Hirnzentren willkürlich gesteuerten Bewegungen, </a:t>
            </a:r>
            <a:r>
              <a:rPr lang="de-DE" sz="2800" b="1" cap="none" dirty="0">
                <a:solidFill>
                  <a:schemeClr val="bg1"/>
                </a:solidFill>
                <a:latin typeface="Calibri" panose="020F0502020204030204"/>
                <a:ea typeface="+mn-ea"/>
                <a:cs typeface="+mn-cs"/>
              </a:rPr>
              <a:t>sollten</a:t>
            </a:r>
            <a:r>
              <a:rPr lang="de-DE" sz="2800" cap="none" dirty="0">
                <a:solidFill>
                  <a:schemeClr val="bg1"/>
                </a:solidFill>
                <a:latin typeface="Calibri" panose="020F0502020204030204"/>
                <a:ea typeface="+mn-ea"/>
                <a:cs typeface="+mn-cs"/>
              </a:rPr>
              <a:t> dann die primitiven Reflexe </a:t>
            </a:r>
            <a:r>
              <a:rPr lang="de-DE" sz="2800" b="1" cap="none" dirty="0">
                <a:solidFill>
                  <a:schemeClr val="bg1"/>
                </a:solidFill>
                <a:latin typeface="Calibri" panose="020F0502020204030204"/>
                <a:ea typeface="+mn-ea"/>
                <a:cs typeface="+mn-cs"/>
              </a:rPr>
              <a:t>im Laufe des ersten Lebenshalbjahres nach und nach gehemmt </a:t>
            </a:r>
            <a:r>
              <a:rPr lang="de-DE" sz="2800" cap="none" dirty="0">
                <a:solidFill>
                  <a:schemeClr val="bg1"/>
                </a:solidFill>
                <a:latin typeface="Calibri" panose="020F0502020204030204"/>
                <a:ea typeface="+mn-ea"/>
                <a:cs typeface="+mn-cs"/>
              </a:rPr>
              <a:t>bzw. integriert </a:t>
            </a:r>
            <a:r>
              <a:rPr lang="de-DE" sz="2800" b="1" cap="none" dirty="0">
                <a:solidFill>
                  <a:schemeClr val="bg1"/>
                </a:solidFill>
                <a:latin typeface="Calibri" panose="020F0502020204030204"/>
                <a:ea typeface="+mn-ea"/>
                <a:cs typeface="+mn-cs"/>
              </a:rPr>
              <a:t>werden</a:t>
            </a:r>
            <a:r>
              <a:rPr lang="de-DE" sz="2800" cap="none" dirty="0">
                <a:solidFill>
                  <a:schemeClr val="bg1"/>
                </a:solidFill>
                <a:latin typeface="Calibri" panose="020F0502020204030204"/>
                <a:ea typeface="+mn-ea"/>
                <a:cs typeface="+mn-cs"/>
              </a:rPr>
              <a:t>.</a:t>
            </a:r>
            <a:endParaRPr lang="de-DE" sz="2800" dirty="0">
              <a:solidFill>
                <a:schemeClr val="bg1"/>
              </a:solidFill>
            </a:endParaRPr>
          </a:p>
        </p:txBody>
      </p:sp>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88435" y="5406016"/>
            <a:ext cx="4503565" cy="1451984"/>
          </a:xfrm>
          <a:prstGeom prst="rect">
            <a:avLst/>
          </a:prstGeom>
          <a:solidFill>
            <a:schemeClr val="accent1">
              <a:lumMod val="40000"/>
              <a:lumOff val="60000"/>
            </a:schemeClr>
          </a:solidFill>
        </p:spPr>
      </p:pic>
    </p:spTree>
    <p:extLst>
      <p:ext uri="{BB962C8B-B14F-4D97-AF65-F5344CB8AC3E}">
        <p14:creationId xmlns:p14="http://schemas.microsoft.com/office/powerpoint/2010/main" val="17595990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1524000" y="1906292"/>
            <a:ext cx="9144000" cy="3351508"/>
          </a:xfrm>
        </p:spPr>
        <p:txBody>
          <a:bodyPr>
            <a:normAutofit/>
          </a:bodyPr>
          <a:lstStyle/>
          <a:p>
            <a:r>
              <a:rPr lang="de-DE" sz="3200" cap="none" dirty="0">
                <a:solidFill>
                  <a:schemeClr val="bg1"/>
                </a:solidFill>
                <a:latin typeface="Calibri" panose="020F0502020204030204" pitchFamily="34" charset="0"/>
                <a:cs typeface="Calibri" panose="020F0502020204030204" pitchFamily="34" charset="0"/>
              </a:rPr>
              <a:t>Was passiert, wenn es in der Schwangerschaft Probleme gab, der Geburtsverlauf protrahiert war oder eine nachgeburtliche Aktivierung der Reflexe stattgefunden hat?</a:t>
            </a:r>
            <a:endParaRPr lang="de-DE" sz="3200" dirty="0">
              <a:solidFill>
                <a:schemeClr val="bg1"/>
              </a:solidFill>
              <a:latin typeface="Calibri" panose="020F0502020204030204" pitchFamily="34" charset="0"/>
              <a:cs typeface="Calibri" panose="020F0502020204030204" pitchFamily="34" charset="0"/>
            </a:endParaRPr>
          </a:p>
        </p:txBody>
      </p:sp>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88435" y="5406016"/>
            <a:ext cx="4503565" cy="1451984"/>
          </a:xfrm>
          <a:prstGeom prst="rect">
            <a:avLst/>
          </a:prstGeom>
          <a:solidFill>
            <a:schemeClr val="accent1">
              <a:lumMod val="40000"/>
              <a:lumOff val="60000"/>
            </a:schemeClr>
          </a:solidFill>
        </p:spPr>
      </p:pic>
    </p:spTree>
    <p:extLst>
      <p:ext uri="{BB962C8B-B14F-4D97-AF65-F5344CB8AC3E}">
        <p14:creationId xmlns:p14="http://schemas.microsoft.com/office/powerpoint/2010/main" val="2064277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325120" y="373711"/>
            <a:ext cx="11602720" cy="5458129"/>
          </a:xfrm>
        </p:spPr>
        <p:txBody>
          <a:bodyPr>
            <a:normAutofit/>
          </a:bodyPr>
          <a:lstStyle/>
          <a:p>
            <a:pPr lvl="0" defTabSz="914400">
              <a:lnSpc>
                <a:spcPct val="90000"/>
              </a:lnSpc>
              <a:buClrTx/>
              <a:buSzTx/>
            </a:pPr>
            <a:r>
              <a:rPr lang="de-DE" sz="2800" cap="none" dirty="0">
                <a:solidFill>
                  <a:schemeClr val="bg1"/>
                </a:solidFill>
                <a:latin typeface="Calibri" panose="020F0502020204030204"/>
                <a:ea typeface="+mn-ea"/>
                <a:cs typeface="+mn-cs"/>
              </a:rPr>
              <a:t>Die zunächst notwendigen Überlebensreflexe </a:t>
            </a:r>
            <a:r>
              <a:rPr lang="de-DE" sz="2800" b="1" cap="none" dirty="0">
                <a:solidFill>
                  <a:schemeClr val="bg1"/>
                </a:solidFill>
                <a:latin typeface="Calibri" panose="020F0502020204030204"/>
                <a:ea typeface="+mn-ea"/>
                <a:cs typeface="+mn-cs"/>
              </a:rPr>
              <a:t>löschen sich nicht vollständig und beginnen, die weitere Reifung und Entwicklung des Gehirns zu behindern</a:t>
            </a:r>
            <a:r>
              <a:rPr lang="de-DE" sz="2800" cap="none" dirty="0">
                <a:solidFill>
                  <a:schemeClr val="bg1"/>
                </a:solidFill>
                <a:latin typeface="Calibri" panose="020F0502020204030204"/>
                <a:ea typeface="+mn-ea"/>
                <a:cs typeface="+mn-cs"/>
              </a:rPr>
              <a:t>.</a:t>
            </a:r>
          </a:p>
          <a:p>
            <a:pPr lvl="0" defTabSz="914400">
              <a:lnSpc>
                <a:spcPct val="90000"/>
              </a:lnSpc>
              <a:buClrTx/>
              <a:buSzTx/>
            </a:pPr>
            <a:r>
              <a:rPr lang="de-DE" sz="2800" cap="none" dirty="0">
                <a:solidFill>
                  <a:schemeClr val="bg1"/>
                </a:solidFill>
                <a:latin typeface="Calibri" panose="020F0502020204030204"/>
                <a:ea typeface="+mn-ea"/>
                <a:cs typeface="+mn-cs"/>
              </a:rPr>
              <a:t>So bedingen sie bei Kindern, Jugendlichen und Erwachsenen folgende </a:t>
            </a:r>
            <a:r>
              <a:rPr lang="de-DE" sz="2800" b="1" cap="none" dirty="0">
                <a:solidFill>
                  <a:schemeClr val="bg1"/>
                </a:solidFill>
                <a:latin typeface="Calibri" panose="020F0502020204030204"/>
                <a:ea typeface="+mn-ea"/>
                <a:cs typeface="+mn-cs"/>
              </a:rPr>
              <a:t>Auffälligkeiten</a:t>
            </a:r>
            <a:r>
              <a:rPr lang="de-DE" sz="2800" cap="none" dirty="0">
                <a:solidFill>
                  <a:schemeClr val="bg1"/>
                </a:solidFill>
                <a:latin typeface="Calibri" panose="020F0502020204030204"/>
                <a:ea typeface="+mn-ea"/>
                <a:cs typeface="+mn-cs"/>
              </a:rPr>
              <a:t> zumindest mit:</a:t>
            </a:r>
          </a:p>
          <a:p>
            <a:pPr marL="228600" lvl="0" indent="-228600" defTabSz="914400">
              <a:lnSpc>
                <a:spcPct val="90000"/>
              </a:lnSpc>
              <a:buClrTx/>
              <a:buSzTx/>
              <a:buFont typeface="Arial" panose="020B0604020202020204" pitchFamily="34" charset="0"/>
              <a:buChar char="•"/>
            </a:pPr>
            <a:r>
              <a:rPr lang="de-DE" sz="2800" b="1" cap="none" dirty="0">
                <a:solidFill>
                  <a:schemeClr val="bg1"/>
                </a:solidFill>
                <a:latin typeface="Calibri" panose="020F0502020204030204"/>
                <a:ea typeface="+mn-ea"/>
                <a:cs typeface="+mn-cs"/>
              </a:rPr>
              <a:t>Affektlabilität</a:t>
            </a:r>
          </a:p>
          <a:p>
            <a:pPr marL="228600" lvl="0" indent="-228600" defTabSz="914400">
              <a:lnSpc>
                <a:spcPct val="90000"/>
              </a:lnSpc>
              <a:buClrTx/>
              <a:buSzTx/>
              <a:buFont typeface="Arial" panose="020B0604020202020204" pitchFamily="34" charset="0"/>
              <a:buChar char="•"/>
            </a:pPr>
            <a:r>
              <a:rPr lang="de-DE" sz="2800" b="1" cap="none" dirty="0">
                <a:solidFill>
                  <a:schemeClr val="bg1"/>
                </a:solidFill>
                <a:latin typeface="Calibri" panose="020F0502020204030204"/>
                <a:ea typeface="+mn-ea"/>
                <a:cs typeface="+mn-cs"/>
              </a:rPr>
              <a:t>Konzentrationsdefizite</a:t>
            </a:r>
          </a:p>
          <a:p>
            <a:pPr marL="228600" lvl="0" indent="-228600" defTabSz="914400">
              <a:lnSpc>
                <a:spcPct val="90000"/>
              </a:lnSpc>
              <a:buClrTx/>
              <a:buSzTx/>
              <a:buFont typeface="Arial" panose="020B0604020202020204" pitchFamily="34" charset="0"/>
              <a:buChar char="•"/>
            </a:pPr>
            <a:r>
              <a:rPr lang="de-DE" sz="2800" b="1" cap="none" dirty="0">
                <a:solidFill>
                  <a:schemeClr val="bg1"/>
                </a:solidFill>
                <a:latin typeface="Calibri" panose="020F0502020204030204"/>
                <a:ea typeface="+mn-ea"/>
                <a:cs typeface="+mn-cs"/>
              </a:rPr>
              <a:t>Koordinationsstörungen</a:t>
            </a:r>
          </a:p>
          <a:p>
            <a:pPr marL="228600" lvl="0" indent="-228600" defTabSz="914400">
              <a:lnSpc>
                <a:spcPct val="90000"/>
              </a:lnSpc>
              <a:buClrTx/>
              <a:buSzTx/>
              <a:buFont typeface="Arial" panose="020B0604020202020204" pitchFamily="34" charset="0"/>
              <a:buChar char="•"/>
            </a:pPr>
            <a:r>
              <a:rPr lang="de-DE" sz="2800" b="1" cap="none" dirty="0">
                <a:solidFill>
                  <a:schemeClr val="bg1"/>
                </a:solidFill>
                <a:latin typeface="Calibri" panose="020F0502020204030204" pitchFamily="34" charset="0"/>
                <a:ea typeface="+mn-ea"/>
                <a:cs typeface="Calibri" panose="020F0502020204030204" pitchFamily="34" charset="0"/>
              </a:rPr>
              <a:t>oder aggravieren Störungsbilder wie Autismus, Ticstörungen, Legasthenie, Dyskalkulie, Ängste, Depressionen, Psychosomatosen</a:t>
            </a:r>
          </a:p>
          <a:p>
            <a:endParaRPr lang="de-DE" dirty="0"/>
          </a:p>
        </p:txBody>
      </p:sp>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88435" y="5406016"/>
            <a:ext cx="4503565" cy="1451984"/>
          </a:xfrm>
          <a:prstGeom prst="rect">
            <a:avLst/>
          </a:prstGeom>
          <a:solidFill>
            <a:schemeClr val="accent1">
              <a:lumMod val="40000"/>
              <a:lumOff val="60000"/>
            </a:schemeClr>
          </a:solidFill>
        </p:spPr>
      </p:pic>
    </p:spTree>
    <p:extLst>
      <p:ext uri="{BB962C8B-B14F-4D97-AF65-F5344CB8AC3E}">
        <p14:creationId xmlns:p14="http://schemas.microsoft.com/office/powerpoint/2010/main" val="2909564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3C48F2-8C4C-4BEA-89B0-4E2E9DCFF0BD}"/>
              </a:ext>
            </a:extLst>
          </p:cNvPr>
          <p:cNvSpPr>
            <a:spLocks noGrp="1"/>
          </p:cNvSpPr>
          <p:nvPr>
            <p:ph type="title"/>
          </p:nvPr>
        </p:nvSpPr>
        <p:spPr>
          <a:xfrm>
            <a:off x="719667" y="127000"/>
            <a:ext cx="10828867" cy="736600"/>
          </a:xfrm>
          <a:solidFill>
            <a:schemeClr val="tx1"/>
          </a:solidFill>
        </p:spPr>
        <p:txBody>
          <a:bodyPr/>
          <a:lstStyle/>
          <a:p>
            <a:r>
              <a:rPr lang="de-DE" sz="3600" b="1" dirty="0">
                <a:solidFill>
                  <a:schemeClr val="bg1"/>
                </a:solidFill>
                <a:latin typeface="Calibri" panose="020F0502020204030204" pitchFamily="34" charset="0"/>
                <a:cs typeface="Calibri" panose="020F0502020204030204" pitchFamily="34" charset="0"/>
              </a:rPr>
              <a:t>Was genau kann passieren?</a:t>
            </a:r>
            <a:endParaRPr lang="de-DE" b="1" dirty="0">
              <a:solidFill>
                <a:schemeClr val="bg1"/>
              </a:solidFill>
              <a:latin typeface="Calibri" panose="020F0502020204030204" pitchFamily="34" charset="0"/>
              <a:cs typeface="Calibri" panose="020F0502020204030204" pitchFamily="34" charset="0"/>
            </a:endParaRPr>
          </a:p>
        </p:txBody>
      </p:sp>
      <p:sp>
        <p:nvSpPr>
          <p:cNvPr id="4" name="Inhaltsplatzhalter 3">
            <a:extLst>
              <a:ext uri="{FF2B5EF4-FFF2-40B4-BE49-F238E27FC236}">
                <a16:creationId xmlns:a16="http://schemas.microsoft.com/office/drawing/2014/main" id="{EC6EE980-B04B-44AF-B732-0BDEF0521F88}"/>
              </a:ext>
            </a:extLst>
          </p:cNvPr>
          <p:cNvSpPr>
            <a:spLocks noGrp="1"/>
          </p:cNvSpPr>
          <p:nvPr>
            <p:ph idx="1"/>
          </p:nvPr>
        </p:nvSpPr>
        <p:spPr>
          <a:xfrm>
            <a:off x="719667" y="863600"/>
            <a:ext cx="10845800" cy="5384800"/>
          </a:xfrm>
        </p:spPr>
        <p:txBody>
          <a:bodyPr/>
          <a:lstStyle/>
          <a:p>
            <a:pPr marL="228600" lvl="0" indent="-228600" defTabSz="914400">
              <a:lnSpc>
                <a:spcPct val="90000"/>
              </a:lnSpc>
              <a:spcAft>
                <a:spcPts val="0"/>
              </a:spcAft>
              <a:buClrTx/>
              <a:buSzTx/>
              <a:buFont typeface="Arial" panose="020B0604020202020204" pitchFamily="34" charset="0"/>
              <a:buChar char="•"/>
            </a:pPr>
            <a:r>
              <a:rPr lang="de-DE" sz="2800" dirty="0">
                <a:solidFill>
                  <a:schemeClr val="bg1"/>
                </a:solidFill>
                <a:latin typeface="Calibri" panose="020F0502020204030204"/>
                <a:ea typeface="+mn-ea"/>
                <a:cs typeface="+mn-cs"/>
              </a:rPr>
              <a:t>Bei</a:t>
            </a:r>
            <a:r>
              <a:rPr lang="de-DE" sz="2800" dirty="0">
                <a:solidFill>
                  <a:prstClr val="black"/>
                </a:solidFill>
                <a:latin typeface="Calibri" panose="020F0502020204030204"/>
                <a:ea typeface="+mn-ea"/>
                <a:cs typeface="+mn-cs"/>
              </a:rPr>
              <a:t> </a:t>
            </a:r>
            <a:r>
              <a:rPr lang="de-DE" sz="2800" dirty="0">
                <a:solidFill>
                  <a:srgbClr val="FFC000"/>
                </a:solidFill>
                <a:latin typeface="Calibri" panose="020F0502020204030204"/>
                <a:ea typeface="+mn-ea"/>
                <a:cs typeface="+mn-cs"/>
              </a:rPr>
              <a:t>Aufmerksamkeitsstörungen</a:t>
            </a:r>
            <a:r>
              <a:rPr lang="de-DE" sz="2800" dirty="0">
                <a:solidFill>
                  <a:prstClr val="black"/>
                </a:solidFill>
                <a:latin typeface="Calibri" panose="020F0502020204030204"/>
                <a:ea typeface="+mn-ea"/>
                <a:cs typeface="+mn-cs"/>
              </a:rPr>
              <a:t> </a:t>
            </a:r>
            <a:r>
              <a:rPr lang="de-DE" sz="2800" dirty="0">
                <a:solidFill>
                  <a:schemeClr val="bg1"/>
                </a:solidFill>
                <a:latin typeface="Calibri" panose="020F0502020204030204"/>
                <a:ea typeface="+mn-ea"/>
                <a:cs typeface="+mn-cs"/>
              </a:rPr>
              <a:t>könnte es geschehen, dass zu früh und zu hoch dosiert Medikamente eingesetzt werden, denn um wirksam zu sein muss das Medikament im Fall des Falles gegen den Reflex arbeiten. Was dabei herauskommt nennen die Forschungen eine Nichtansprechensquote auf ein Medikament und diese wird momentan mit 30% angesetzt.</a:t>
            </a:r>
          </a:p>
          <a:p>
            <a:pPr marL="228600" lvl="0" indent="-228600" defTabSz="914400">
              <a:lnSpc>
                <a:spcPct val="90000"/>
              </a:lnSpc>
              <a:spcAft>
                <a:spcPts val="0"/>
              </a:spcAft>
              <a:buClrTx/>
              <a:buSzTx/>
              <a:buFont typeface="Arial" panose="020B0604020202020204" pitchFamily="34" charset="0"/>
              <a:buChar char="•"/>
            </a:pPr>
            <a:r>
              <a:rPr lang="de-DE" sz="2800" dirty="0">
                <a:solidFill>
                  <a:schemeClr val="bg1"/>
                </a:solidFill>
                <a:latin typeface="Calibri" panose="020F0502020204030204"/>
                <a:ea typeface="+mn-ea"/>
                <a:cs typeface="+mn-cs"/>
              </a:rPr>
              <a:t>Bei</a:t>
            </a:r>
            <a:r>
              <a:rPr lang="de-DE" sz="2800" dirty="0">
                <a:solidFill>
                  <a:prstClr val="black"/>
                </a:solidFill>
                <a:latin typeface="Calibri" panose="020F0502020204030204"/>
                <a:ea typeface="+mn-ea"/>
                <a:cs typeface="+mn-cs"/>
              </a:rPr>
              <a:t> </a:t>
            </a:r>
            <a:r>
              <a:rPr lang="de-DE" sz="2800" dirty="0">
                <a:solidFill>
                  <a:srgbClr val="FFC000"/>
                </a:solidFill>
                <a:latin typeface="Calibri" panose="020F0502020204030204"/>
                <a:ea typeface="+mn-ea"/>
                <a:cs typeface="+mn-cs"/>
              </a:rPr>
              <a:t>Impulsivität</a:t>
            </a:r>
            <a:r>
              <a:rPr lang="de-DE" sz="2800" dirty="0">
                <a:solidFill>
                  <a:prstClr val="black"/>
                </a:solidFill>
                <a:latin typeface="Calibri" panose="020F0502020204030204"/>
                <a:ea typeface="+mn-ea"/>
                <a:cs typeface="+mn-cs"/>
              </a:rPr>
              <a:t> </a:t>
            </a:r>
            <a:r>
              <a:rPr lang="de-DE" sz="2800" dirty="0">
                <a:solidFill>
                  <a:schemeClr val="bg1"/>
                </a:solidFill>
                <a:latin typeface="Calibri" panose="020F0502020204030204"/>
                <a:ea typeface="+mn-ea"/>
                <a:cs typeface="+mn-cs"/>
              </a:rPr>
              <a:t>(dominanter MORO-Reflex) würden möglicherweise unnötigerweise Neuroleptika eingesetzt oder entsprechend höher dosiert mit der Möglichkeit von Nebenwirkungen</a:t>
            </a:r>
          </a:p>
          <a:p>
            <a:pPr marL="228600" lvl="0" indent="-228600" defTabSz="914400">
              <a:lnSpc>
                <a:spcPct val="90000"/>
              </a:lnSpc>
              <a:spcAft>
                <a:spcPts val="0"/>
              </a:spcAft>
              <a:buClrTx/>
              <a:buSzTx/>
              <a:buFont typeface="Arial" panose="020B0604020202020204" pitchFamily="34" charset="0"/>
              <a:buChar char="•"/>
            </a:pPr>
            <a:r>
              <a:rPr lang="de-DE" sz="2800" dirty="0">
                <a:solidFill>
                  <a:schemeClr val="bg1"/>
                </a:solidFill>
                <a:latin typeface="Calibri" panose="020F0502020204030204"/>
                <a:ea typeface="+mn-ea"/>
                <a:cs typeface="+mn-cs"/>
              </a:rPr>
              <a:t>Bei</a:t>
            </a:r>
            <a:r>
              <a:rPr lang="de-DE" sz="2800" dirty="0">
                <a:solidFill>
                  <a:prstClr val="black"/>
                </a:solidFill>
                <a:latin typeface="Calibri" panose="020F0502020204030204"/>
                <a:ea typeface="+mn-ea"/>
                <a:cs typeface="+mn-cs"/>
              </a:rPr>
              <a:t> </a:t>
            </a:r>
            <a:r>
              <a:rPr lang="de-DE" sz="2800" dirty="0">
                <a:solidFill>
                  <a:srgbClr val="FFC000"/>
                </a:solidFill>
                <a:latin typeface="Calibri" panose="020F0502020204030204"/>
                <a:ea typeface="+mn-ea"/>
                <a:cs typeface="+mn-cs"/>
              </a:rPr>
              <a:t>Angststörungen</a:t>
            </a:r>
            <a:r>
              <a:rPr lang="de-DE" sz="2800" dirty="0">
                <a:solidFill>
                  <a:prstClr val="black"/>
                </a:solidFill>
                <a:latin typeface="Calibri" panose="020F0502020204030204"/>
                <a:ea typeface="+mn-ea"/>
                <a:cs typeface="+mn-cs"/>
              </a:rPr>
              <a:t> </a:t>
            </a:r>
            <a:r>
              <a:rPr lang="de-DE" sz="2800" dirty="0">
                <a:solidFill>
                  <a:schemeClr val="bg1"/>
                </a:solidFill>
                <a:latin typeface="Calibri" panose="020F0502020204030204"/>
                <a:ea typeface="+mn-ea"/>
                <a:cs typeface="+mn-cs"/>
              </a:rPr>
              <a:t>(dominanter ATNR) könnte möglicherweise eine Psychotherapie – auch über Jahre durchgeführt – unwirksam sein.</a:t>
            </a:r>
          </a:p>
          <a:p>
            <a:endParaRPr lang="de-DE" dirty="0"/>
          </a:p>
        </p:txBody>
      </p:sp>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88435" y="5406016"/>
            <a:ext cx="4503565" cy="1451984"/>
          </a:xfrm>
          <a:prstGeom prst="rect">
            <a:avLst/>
          </a:prstGeom>
          <a:solidFill>
            <a:schemeClr val="accent1">
              <a:lumMod val="40000"/>
              <a:lumOff val="60000"/>
            </a:schemeClr>
          </a:solidFill>
        </p:spPr>
      </p:pic>
    </p:spTree>
    <p:extLst>
      <p:ext uri="{BB962C8B-B14F-4D97-AF65-F5344CB8AC3E}">
        <p14:creationId xmlns:p14="http://schemas.microsoft.com/office/powerpoint/2010/main" val="3964410860"/>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0</TotalTime>
  <Words>3427</Words>
  <Application>Microsoft Office PowerPoint</Application>
  <PresentationFormat>Breitbild</PresentationFormat>
  <Paragraphs>144</Paragraphs>
  <Slides>41</Slides>
  <Notes>0</Notes>
  <HiddenSlides>0</HiddenSlides>
  <MMClips>0</MMClips>
  <ScaleCrop>false</ScaleCrop>
  <HeadingPairs>
    <vt:vector size="8" baseType="variant">
      <vt:variant>
        <vt:lpstr>Verwendete Schriftarten</vt:lpstr>
      </vt:variant>
      <vt:variant>
        <vt:i4>6</vt:i4>
      </vt:variant>
      <vt:variant>
        <vt:lpstr>Design</vt:lpstr>
      </vt:variant>
      <vt:variant>
        <vt:i4>2</vt:i4>
      </vt:variant>
      <vt:variant>
        <vt:lpstr>Eingebettete OLE-Server</vt:lpstr>
      </vt:variant>
      <vt:variant>
        <vt:i4>1</vt:i4>
      </vt:variant>
      <vt:variant>
        <vt:lpstr>Folientitel</vt:lpstr>
      </vt:variant>
      <vt:variant>
        <vt:i4>41</vt:i4>
      </vt:variant>
    </vt:vector>
  </HeadingPairs>
  <TitlesOfParts>
    <vt:vector size="50" baseType="lpstr">
      <vt:lpstr>Arial</vt:lpstr>
      <vt:lpstr>Calibri</vt:lpstr>
      <vt:lpstr>Calibri Light</vt:lpstr>
      <vt:lpstr>Century Gothic</vt:lpstr>
      <vt:lpstr>Times</vt:lpstr>
      <vt:lpstr>Wingdings 3</vt:lpstr>
      <vt:lpstr>Office Theme</vt:lpstr>
      <vt:lpstr>Ion</vt:lpstr>
      <vt:lpstr>Acrobat Document</vt:lpstr>
      <vt:lpstr>(Über)Leben mit Reflexen Bewegungstherapie für die Psyche mit dem RIP Reflexintegrationsprogramm®</vt:lpstr>
      <vt:lpstr>Fortbestehende frühkindliche (primitive) Reflexe als mögliche Ursache  von Lern- und Verhaltensproblemen</vt:lpstr>
      <vt:lpstr>PowerPoint-Präsentation</vt:lpstr>
      <vt:lpstr>PowerPoint-Präsentation</vt:lpstr>
      <vt:lpstr>Nachgeburtliche Aufgabe der Reflexe</vt:lpstr>
      <vt:lpstr>PowerPoint-Präsentation</vt:lpstr>
      <vt:lpstr>PowerPoint-Präsentation</vt:lpstr>
      <vt:lpstr>PowerPoint-Präsentation</vt:lpstr>
      <vt:lpstr>Was genau kann passieren?</vt:lpstr>
      <vt:lpstr>MORO Reflex:</vt:lpstr>
      <vt:lpstr>1. Fallbeispiel Anton: </vt:lpstr>
      <vt:lpstr>PowerPoint-Präsentation</vt:lpstr>
      <vt:lpstr>Persistierender ATNR:</vt:lpstr>
      <vt:lpstr>2. Fallbeispiel Amelie:</vt:lpstr>
      <vt:lpstr>PowerPoint-Präsentation</vt:lpstr>
      <vt:lpstr>PowerPoint-Präsentation</vt:lpstr>
      <vt:lpstr>Unter welchen anderen Vorzeichen können Kinder mit persistierenden Restreflexen in der KJP-Praxis auffallen? (Fallbeispiele 3-7)</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Literaturliste   Sally Goddard Blythe: Greifen und BeGreifen. Wie Lern- und Verhaltensstörungen mit frühkindlichen Reflexen zusammenhängen; 6. aktualisierte und erweiterte Neuauflage. VAK Verlag, Freiburg 2005.  Sally Goddard Blythe: Warum Ihr Kind Bewegung braucht; VAK Verlag Freiburg 2005.   Dorothea Beigel: Flügel und Wurzeln. Persistierende Restreaktionen frühkindlicher Reflexe und ihre Auswirkungen auf Lernen und Verhalten; Verlag modernes lernen, Dortmund 2003.   Thake Hansen-Lauff: Neurophysiologische Entwicklungsförderung - NDT/INPP®: vorübergehende Modeerscheinung oder ernstzunehmende Ergänzung bestehender Therapieangebote? In: praxis ergotherapie, Heft 4, August 2004, S. 202-208.   Thake Hansen-Lauff: (Wunsch)Kaiserschnittkinder In: Deutsche Hebammenzeitschrift 4/2005, S.51-56.   Lise Eliot: Was geht da drinnen vor? Die Gehirnentwicklung in den ersten fünf Lebensjahren Berlin Verlag, Berlin 2001.  http://www.doccheck.com/de/document/3256-fruehkindliche-reflexe </vt:lpstr>
      <vt:lpstr>Hüther, Gerald; Krens, Inge: Das Geheimnis der ersten neun Monate; Weinheim und  Basel: Beltz, 2009   Kandel, Eric R.; Schwartz, James H.; Jessell, Thomas M.: Principles Of Neural Science. Connecticut: Appleton &amp; Lange, Simon &amp; Schuster Business and Professional Group, 1991  O’Dell, N; Cook, P.: Stopping hyperactivity –a new solution. New York: Avery Puplishing  Group, 1996  Peters, Annegret: Bewegungsanalysen und Bewegungstherapie im Säuglings- und Kleinkindalter. Stuttgart: Fischer, 1982 </vt:lpstr>
      <vt:lpstr>Piaget, J.: Das Erwachen der Intelligenz beim Kinde. Stuttgart: Klett, 1976  Schmidt, Robert F. (Hrsg.): Grundriss der Neurophysiologie. Berlin, Heidelberg, New York: Springer-Verlag, 1987  Stemme, Gisela; v. Eickstedt, Doris: Die frühkindliche Bewegungsentwicklung.  Düsseldorf: Verlag Selbstbestimmtes Leben, 1998  Tittel, Kurt: Beschreibende und funktionelle Anatomie des Menschen.  Jena: VEB Gustav Fischer Verlag, 1985  </vt:lpstr>
      <vt:lpstr>R. Meyers: (Über)Leben mit Reflexen - Band 1 - Fallvorstellungen für eine effektive Behandlung, 2.2021, (3. Auflage 06.2023), ISBN 978-3910794009   R. Meyers: Over)leven met reflexen: Voordeel en lijden aan aanhoudende reflexen in de vroege kinderjaren, KDP 6.3.2021, ISBN-13 ‏ : ‎ 979-8717789356  R. Meyers: Live or die: Persisting Primitive Reflexes Cause Emotional Problems or ADHD, 5.3.2021, ISBN-13 ‏ : ‎ 979-8583766956  R. Meyers, R. Hohmann: Bewegungstherapie für die Psyche - Band 2: Reflexintegrationsprogramm (RIP®),  ISBN-13 : ‎ 978-3910794023, 6.2023  R. Meyers: (Over)Living with Reflexes: RIP - Reflex Integration Program Taschenbuch – 4. März 2023, ISBN13: 979-8385818709   R. Meyers: OPATUS CPTa – Neue Wege in präziser Diagnostik und Therapiebegleitung für optimierte Behandlungsergebnisse bei ADHS und anderen neuropsychiatrischen Erkrankungen, 8.2022, ISBN-13: 9798842567416 </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Dr. Ralph Meyers</dc:creator>
  <cp:lastModifiedBy>Dr. Ralph Meyers</cp:lastModifiedBy>
  <cp:revision>59</cp:revision>
  <dcterms:created xsi:type="dcterms:W3CDTF">2015-09-08T17:59:09Z</dcterms:created>
  <dcterms:modified xsi:type="dcterms:W3CDTF">2023-06-11T10:35:08Z</dcterms:modified>
</cp:coreProperties>
</file>